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57" r:id="rId3"/>
    <p:sldId id="361" r:id="rId4"/>
    <p:sldId id="291" r:id="rId5"/>
    <p:sldId id="366" r:id="rId6"/>
    <p:sldId id="367" r:id="rId7"/>
    <p:sldId id="368" r:id="rId8"/>
    <p:sldId id="369" r:id="rId9"/>
    <p:sldId id="370" r:id="rId10"/>
    <p:sldId id="371" r:id="rId11"/>
    <p:sldId id="372" r:id="rId12"/>
    <p:sldId id="362" r:id="rId13"/>
    <p:sldId id="375" r:id="rId14"/>
    <p:sldId id="389" r:id="rId15"/>
    <p:sldId id="379" r:id="rId16"/>
    <p:sldId id="381" r:id="rId17"/>
    <p:sldId id="380" r:id="rId18"/>
    <p:sldId id="377" r:id="rId19"/>
    <p:sldId id="378" r:id="rId20"/>
    <p:sldId id="382" r:id="rId21"/>
    <p:sldId id="383" r:id="rId22"/>
    <p:sldId id="390" r:id="rId23"/>
    <p:sldId id="385" r:id="rId24"/>
    <p:sldId id="386" r:id="rId25"/>
    <p:sldId id="387" r:id="rId26"/>
    <p:sldId id="388" r:id="rId27"/>
    <p:sldId id="329" r:id="rId28"/>
    <p:sldId id="356" r:id="rId29"/>
    <p:sldId id="286" r:id="rId30"/>
    <p:sldId id="260" r:id="rId31"/>
    <p:sldId id="261" r:id="rId32"/>
    <p:sldId id="263" r:id="rId33"/>
    <p:sldId id="264" r:id="rId34"/>
    <p:sldId id="265" r:id="rId35"/>
    <p:sldId id="266" r:id="rId36"/>
    <p:sldId id="267" r:id="rId37"/>
    <p:sldId id="268" r:id="rId38"/>
    <p:sldId id="269" r:id="rId39"/>
    <p:sldId id="270" r:id="rId40"/>
    <p:sldId id="271" r:id="rId41"/>
    <p:sldId id="272" r:id="rId42"/>
    <p:sldId id="274" r:id="rId43"/>
    <p:sldId id="275" r:id="rId44"/>
    <p:sldId id="276" r:id="rId45"/>
    <p:sldId id="277" r:id="rId46"/>
    <p:sldId id="278" r:id="rId47"/>
    <p:sldId id="279" r:id="rId48"/>
    <p:sldId id="280" r:id="rId49"/>
    <p:sldId id="281" r:id="rId50"/>
  </p:sldIdLst>
  <p:sldSz cx="18288000" cy="10287000"/>
  <p:notesSz cx="6858000" cy="9144000"/>
  <p:embeddedFontLst>
    <p:embeddedFont>
      <p:font typeface="Arita Dotum Bold" panose="020B0600000101010101" charset="-127"/>
      <p:regular r:id="rId52"/>
    </p:embeddedFont>
    <p:embeddedFont>
      <p:font typeface="Arita Dotum Light" panose="020B0600000101010101" charset="-127"/>
      <p:regular r:id="rId53"/>
    </p:embeddedFont>
    <p:embeddedFont>
      <p:font typeface="Arita Dotum Medium" panose="020B0600000101010101" charset="-127"/>
      <p:regular r:id="rId54"/>
    </p:embeddedFont>
    <p:embeddedFont>
      <p:font typeface="Arita Dotum Semi-Bold" panose="020B0600000101010101" charset="-127"/>
      <p:regular r:id="rId55"/>
    </p:embeddedFont>
    <p:embeddedFont>
      <p:font typeface="Nanum Gothic Bold" panose="020B0600000101010101" charset="-127"/>
      <p:regular r:id="rId56"/>
    </p:embeddedFont>
    <p:embeddedFont>
      <p:font typeface="Nanum Square Bold" panose="020B0600000101010101" charset="-127"/>
      <p:regular r:id="rId57"/>
    </p:embeddedFont>
    <p:embeddedFont>
      <p:font typeface="Source Han Sans KR Bold" panose="020B0600000101010101" charset="-127"/>
      <p:regular r:id="rId58"/>
    </p:embeddedFont>
    <p:embeddedFont>
      <p:font typeface="Source Han Sans KR Medium" panose="020B0600000101010101" charset="-127"/>
      <p:regular r:id="rId59"/>
    </p:embeddedFont>
    <p:embeddedFont>
      <p:font typeface="용이고딕-레귤러 Bold" panose="020B0600000101010101" charset="-127"/>
      <p:regular r:id="rId60"/>
    </p:embeddedFont>
    <p:embeddedFont>
      <p:font typeface="Aileron Ultra-Bold" panose="020B0600000101010101" charset="0"/>
      <p:regular r:id="rId61"/>
    </p:embeddedFont>
    <p:embeddedFont>
      <p:font typeface="Bahnschrift" panose="020B0502040204020203" pitchFamily="34" charset="0"/>
      <p:regular r:id="rId62"/>
      <p:bold r:id="rId63"/>
    </p:embeddedFont>
    <p:embeddedFont>
      <p:font typeface="Calibri" panose="020F0502020204030204" pitchFamily="34" charset="0"/>
      <p:regular r:id="rId64"/>
      <p:bold r:id="rId65"/>
      <p:italic r:id="rId66"/>
      <p:boldItalic r:id="rId67"/>
    </p:embeddedFont>
    <p:embeddedFont>
      <p:font typeface="Public Sans" panose="020B0600000101010101" charset="0"/>
      <p:regular r:id="rId68"/>
    </p:embeddedFont>
    <p:embeddedFont>
      <p:font typeface="맑은 고딕" panose="020B0503020000020004" pitchFamily="50" charset="-127"/>
      <p:regular r:id="rId69"/>
      <p:bold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6282"/>
    <a:srgbClr val="232333"/>
    <a:srgbClr val="4E92B4"/>
    <a:srgbClr val="696CFF"/>
    <a:srgbClr val="959FCE"/>
    <a:srgbClr val="9193BD"/>
    <a:srgbClr val="A5A7D0"/>
    <a:srgbClr val="2B2C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87867" autoAdjust="0"/>
  </p:normalViewPr>
  <p:slideViewPr>
    <p:cSldViewPr>
      <p:cViewPr varScale="1">
        <p:scale>
          <a:sx n="62" d="100"/>
          <a:sy n="62" d="100"/>
        </p:scale>
        <p:origin x="72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1">
                <a:lumMod val="85000"/>
              </a:schemeClr>
            </a:solidFill>
            <a:ln>
              <a:noFill/>
            </a:ln>
            <a:effectLst/>
          </c:spPr>
          <c:invertIfNegative val="0"/>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1-2466-40AF-8DE3-399EE28A8B56}"/>
              </c:ext>
            </c:extLst>
          </c:dPt>
          <c:dPt>
            <c:idx val="2"/>
            <c:invertIfNegative val="0"/>
            <c:bubble3D val="0"/>
            <c:spPr>
              <a:solidFill>
                <a:schemeClr val="bg1">
                  <a:lumMod val="85000"/>
                </a:schemeClr>
              </a:solidFill>
              <a:ln>
                <a:noFill/>
              </a:ln>
              <a:effectLst/>
            </c:spPr>
            <c:extLst>
              <c:ext xmlns:c16="http://schemas.microsoft.com/office/drawing/2014/chart" uri="{C3380CC4-5D6E-409C-BE32-E72D297353CC}">
                <c16:uniqueId val="{00000003-2466-40AF-8DE3-399EE28A8B56}"/>
              </c:ext>
            </c:extLst>
          </c:dPt>
          <c:cat>
            <c:strRef>
              <c:f>Sheet1!$A$2:$A$4</c:f>
              <c:strCache>
                <c:ptCount val="3"/>
                <c:pt idx="0">
                  <c:v>Category 1</c:v>
                </c:pt>
                <c:pt idx="1">
                  <c:v>Category 2</c:v>
                </c:pt>
                <c:pt idx="2">
                  <c:v>Category 3</c:v>
                </c:pt>
              </c:strCache>
            </c:strRef>
          </c:cat>
          <c:val>
            <c:numRef>
              <c:f>Sheet1!$B$2:$B$4</c:f>
              <c:numCache>
                <c:formatCode>General</c:formatCode>
                <c:ptCount val="3"/>
                <c:pt idx="0">
                  <c:v>5</c:v>
                </c:pt>
                <c:pt idx="1">
                  <c:v>3</c:v>
                </c:pt>
                <c:pt idx="2">
                  <c:v>7</c:v>
                </c:pt>
              </c:numCache>
            </c:numRef>
          </c:val>
          <c:extLst>
            <c:ext xmlns:c16="http://schemas.microsoft.com/office/drawing/2014/chart" uri="{C3380CC4-5D6E-409C-BE32-E72D297353CC}">
              <c16:uniqueId val="{00000004-2466-40AF-8DE3-399EE28A8B56}"/>
            </c:ext>
          </c:extLst>
        </c:ser>
        <c:ser>
          <c:idx val="1"/>
          <c:order val="1"/>
          <c:tx>
            <c:strRef>
              <c:f>Sheet1!$C$1</c:f>
              <c:strCache>
                <c:ptCount val="1"/>
                <c:pt idx="0">
                  <c:v>Series 2</c:v>
                </c:pt>
              </c:strCache>
            </c:strRef>
          </c:tx>
          <c:spPr>
            <a:solidFill>
              <a:schemeClr val="tx1">
                <a:lumMod val="50000"/>
                <a:lumOff val="50000"/>
              </a:schemeClr>
            </a:solidFill>
            <a:ln>
              <a:noFill/>
            </a:ln>
            <a:effectLst/>
          </c:spPr>
          <c:invertIfNegative val="0"/>
          <c:dPt>
            <c:idx val="1"/>
            <c:invertIfNegative val="0"/>
            <c:bubble3D val="0"/>
            <c:spPr>
              <a:solidFill>
                <a:schemeClr val="tx1">
                  <a:lumMod val="50000"/>
                  <a:lumOff val="50000"/>
                </a:schemeClr>
              </a:solidFill>
              <a:ln>
                <a:noFill/>
              </a:ln>
              <a:effectLst/>
            </c:spPr>
            <c:extLst>
              <c:ext xmlns:c16="http://schemas.microsoft.com/office/drawing/2014/chart" uri="{C3380CC4-5D6E-409C-BE32-E72D297353CC}">
                <c16:uniqueId val="{00000006-2466-40AF-8DE3-399EE28A8B56}"/>
              </c:ext>
            </c:extLst>
          </c:dPt>
          <c:dPt>
            <c:idx val="2"/>
            <c:invertIfNegative val="0"/>
            <c:bubble3D val="0"/>
            <c:spPr>
              <a:solidFill>
                <a:schemeClr val="tx1">
                  <a:lumMod val="50000"/>
                  <a:lumOff val="50000"/>
                </a:schemeClr>
              </a:solidFill>
              <a:ln>
                <a:noFill/>
              </a:ln>
              <a:effectLst/>
            </c:spPr>
            <c:extLst>
              <c:ext xmlns:c16="http://schemas.microsoft.com/office/drawing/2014/chart" uri="{C3380CC4-5D6E-409C-BE32-E72D297353CC}">
                <c16:uniqueId val="{00000008-2466-40AF-8DE3-399EE28A8B56}"/>
              </c:ext>
            </c:extLst>
          </c:dPt>
          <c:cat>
            <c:strRef>
              <c:f>Sheet1!$A$2:$A$4</c:f>
              <c:strCache>
                <c:ptCount val="3"/>
                <c:pt idx="0">
                  <c:v>Category 1</c:v>
                </c:pt>
                <c:pt idx="1">
                  <c:v>Category 2</c:v>
                </c:pt>
                <c:pt idx="2">
                  <c:v>Category 3</c:v>
                </c:pt>
              </c:strCache>
            </c:strRef>
          </c:cat>
          <c:val>
            <c:numRef>
              <c:f>Sheet1!$C$2:$C$4</c:f>
              <c:numCache>
                <c:formatCode>General</c:formatCode>
                <c:ptCount val="3"/>
                <c:pt idx="0">
                  <c:v>4</c:v>
                </c:pt>
                <c:pt idx="1">
                  <c:v>6</c:v>
                </c:pt>
                <c:pt idx="2">
                  <c:v>5</c:v>
                </c:pt>
              </c:numCache>
            </c:numRef>
          </c:val>
          <c:extLst>
            <c:ext xmlns:c16="http://schemas.microsoft.com/office/drawing/2014/chart" uri="{C3380CC4-5D6E-409C-BE32-E72D297353CC}">
              <c16:uniqueId val="{00000009-2466-40AF-8DE3-399EE28A8B56}"/>
            </c:ext>
          </c:extLst>
        </c:ser>
        <c:ser>
          <c:idx val="2"/>
          <c:order val="2"/>
          <c:tx>
            <c:strRef>
              <c:f>Sheet1!$D$1</c:f>
              <c:strCache>
                <c:ptCount val="1"/>
                <c:pt idx="0">
                  <c:v>Series 3</c:v>
                </c:pt>
              </c:strCache>
            </c:strRef>
          </c:tx>
          <c:spPr>
            <a:solidFill>
              <a:schemeClr val="bg1">
                <a:lumMod val="75000"/>
              </a:schemeClr>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6</c:v>
                </c:pt>
                <c:pt idx="1">
                  <c:v>5</c:v>
                </c:pt>
                <c:pt idx="2">
                  <c:v>3</c:v>
                </c:pt>
              </c:numCache>
            </c:numRef>
          </c:val>
          <c:extLst>
            <c:ext xmlns:c16="http://schemas.microsoft.com/office/drawing/2014/chart" uri="{C3380CC4-5D6E-409C-BE32-E72D297353CC}">
              <c16:uniqueId val="{0000000A-2466-40AF-8DE3-399EE28A8B56}"/>
            </c:ext>
          </c:extLst>
        </c:ser>
        <c:dLbls>
          <c:showLegendKey val="0"/>
          <c:showVal val="0"/>
          <c:showCatName val="0"/>
          <c:showSerName val="0"/>
          <c:showPercent val="0"/>
          <c:showBubbleSize val="0"/>
        </c:dLbls>
        <c:gapWidth val="250"/>
        <c:overlap val="-9"/>
        <c:axId val="1373019431"/>
        <c:axId val="1373020087"/>
      </c:barChart>
      <c:catAx>
        <c:axId val="1373019431"/>
        <c:scaling>
          <c:orientation val="minMax"/>
        </c:scaling>
        <c:delete val="1"/>
        <c:axPos val="b"/>
        <c:numFmt formatCode="General" sourceLinked="1"/>
        <c:majorTickMark val="none"/>
        <c:minorTickMark val="none"/>
        <c:tickLblPos val="nextTo"/>
        <c:crossAx val="1373020087"/>
        <c:crosses val="autoZero"/>
        <c:auto val="1"/>
        <c:lblAlgn val="ctr"/>
        <c:lblOffset val="100"/>
        <c:noMultiLvlLbl val="0"/>
      </c:catAx>
      <c:valAx>
        <c:axId val="1373020087"/>
        <c:scaling>
          <c:orientation val="minMax"/>
        </c:scaling>
        <c:delete val="1"/>
        <c:axPos val="l"/>
        <c:numFmt formatCode="General" sourceLinked="1"/>
        <c:majorTickMark val="none"/>
        <c:minorTickMark val="none"/>
        <c:tickLblPos val="nextTo"/>
        <c:crossAx val="13730194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00AB7-3570-4EAB-8628-566EEB012D31}" type="datetimeFigureOut">
              <a:rPr lang="ko-KR" altLang="en-US" smtClean="0"/>
              <a:t>2024-03-22</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C149D-3BB3-41B0-8877-5BBC00207923}" type="slidenum">
              <a:rPr lang="ko-KR" altLang="en-US" smtClean="0"/>
              <a:t>‹#›</a:t>
            </a:fld>
            <a:endParaRPr lang="ko-KR" altLang="en-US" dirty="0"/>
          </a:p>
        </p:txBody>
      </p:sp>
    </p:spTree>
    <p:extLst>
      <p:ext uri="{BB962C8B-B14F-4D97-AF65-F5344CB8AC3E}">
        <p14:creationId xmlns:p14="http://schemas.microsoft.com/office/powerpoint/2010/main" val="36072730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그래서 이게 뭔데</a:t>
            </a:r>
            <a:r>
              <a:rPr lang="en-US" altLang="ko-KR" dirty="0"/>
              <a:t>? Trading </a:t>
            </a:r>
            <a:r>
              <a:rPr lang="ko-KR" altLang="en-US" dirty="0"/>
              <a:t>화면 설명 및 구현</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9</a:t>
            </a:fld>
            <a:endParaRPr lang="ko-KR" altLang="en-US" dirty="0"/>
          </a:p>
        </p:txBody>
      </p:sp>
    </p:spTree>
    <p:extLst>
      <p:ext uri="{BB962C8B-B14F-4D97-AF65-F5344CB8AC3E}">
        <p14:creationId xmlns:p14="http://schemas.microsoft.com/office/powerpoint/2010/main" val="136621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12</a:t>
            </a:fld>
            <a:endParaRPr lang="ko-KR" altLang="en-US" dirty="0"/>
          </a:p>
        </p:txBody>
      </p:sp>
    </p:spTree>
    <p:extLst>
      <p:ext uri="{BB962C8B-B14F-4D97-AF65-F5344CB8AC3E}">
        <p14:creationId xmlns:p14="http://schemas.microsoft.com/office/powerpoint/2010/main" val="243584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13</a:t>
            </a:fld>
            <a:endParaRPr lang="ko-KR" altLang="en-US" dirty="0"/>
          </a:p>
        </p:txBody>
      </p:sp>
    </p:spTree>
    <p:extLst>
      <p:ext uri="{BB962C8B-B14F-4D97-AF65-F5344CB8AC3E}">
        <p14:creationId xmlns:p14="http://schemas.microsoft.com/office/powerpoint/2010/main" val="32363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ID</a:t>
            </a:r>
            <a:r>
              <a:rPr lang="ko-KR" altLang="en-US" dirty="0"/>
              <a:t>에 따른 </a:t>
            </a:r>
            <a:r>
              <a:rPr lang="en-US" altLang="ko-KR" dirty="0"/>
              <a:t>ID </a:t>
            </a:r>
            <a:r>
              <a:rPr lang="ko-KR" altLang="en-US" dirty="0"/>
              <a:t>표시</a:t>
            </a:r>
            <a:endParaRPr lang="en-US" altLang="ko-KR" dirty="0"/>
          </a:p>
          <a:p>
            <a:r>
              <a:rPr lang="en-US" altLang="ko-KR" dirty="0"/>
              <a:t>API </a:t>
            </a:r>
            <a:r>
              <a:rPr lang="ko-KR" altLang="en-US" dirty="0"/>
              <a:t>등록에 따른 메시지 변화</a:t>
            </a:r>
            <a:endParaRPr lang="en-US" altLang="ko-KR" dirty="0"/>
          </a:p>
          <a:p>
            <a:r>
              <a:rPr lang="ko-KR" altLang="en-US" dirty="0"/>
              <a:t>채팅서버</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22</a:t>
            </a:fld>
            <a:endParaRPr lang="ko-KR" altLang="en-US" dirty="0"/>
          </a:p>
        </p:txBody>
      </p:sp>
    </p:spTree>
    <p:extLst>
      <p:ext uri="{BB962C8B-B14F-4D97-AF65-F5344CB8AC3E}">
        <p14:creationId xmlns:p14="http://schemas.microsoft.com/office/powerpoint/2010/main" val="1524537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윤제가 만들다 만 그 차트 찾아보기</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23</a:t>
            </a:fld>
            <a:endParaRPr lang="ko-KR" altLang="en-US" dirty="0"/>
          </a:p>
        </p:txBody>
      </p:sp>
    </p:spTree>
    <p:extLst>
      <p:ext uri="{BB962C8B-B14F-4D97-AF65-F5344CB8AC3E}">
        <p14:creationId xmlns:p14="http://schemas.microsoft.com/office/powerpoint/2010/main" val="2769108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수정 필요 </a:t>
            </a:r>
            <a:r>
              <a:rPr lang="en-US" altLang="ko-KR" dirty="0"/>
              <a:t>: kmh </a:t>
            </a:r>
            <a:r>
              <a:rPr lang="ko-KR" altLang="en-US" dirty="0"/>
              <a:t>일 경우 </a:t>
            </a:r>
            <a:r>
              <a:rPr lang="en-US" altLang="ko-KR" dirty="0"/>
              <a:t>api </a:t>
            </a:r>
            <a:r>
              <a:rPr lang="ko-KR" altLang="en-US" dirty="0"/>
              <a:t>표시되도록</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24</a:t>
            </a:fld>
            <a:endParaRPr lang="ko-KR" altLang="en-US" dirty="0"/>
          </a:p>
        </p:txBody>
      </p:sp>
    </p:spTree>
    <p:extLst>
      <p:ext uri="{BB962C8B-B14F-4D97-AF65-F5344CB8AC3E}">
        <p14:creationId xmlns:p14="http://schemas.microsoft.com/office/powerpoint/2010/main" val="1154931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예약가를 설계한 내용에 대하여</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25</a:t>
            </a:fld>
            <a:endParaRPr lang="ko-KR" altLang="en-US" dirty="0"/>
          </a:p>
        </p:txBody>
      </p:sp>
    </p:spTree>
    <p:extLst>
      <p:ext uri="{BB962C8B-B14F-4D97-AF65-F5344CB8AC3E}">
        <p14:creationId xmlns:p14="http://schemas.microsoft.com/office/powerpoint/2010/main" val="841743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윤제가 만들다 만 그 차트 찾아보기</a:t>
            </a:r>
          </a:p>
        </p:txBody>
      </p:sp>
      <p:sp>
        <p:nvSpPr>
          <p:cNvPr id="4" name="슬라이드 번호 개체 틀 3"/>
          <p:cNvSpPr>
            <a:spLocks noGrp="1"/>
          </p:cNvSpPr>
          <p:nvPr>
            <p:ph type="sldNum" sz="quarter" idx="5"/>
          </p:nvPr>
        </p:nvSpPr>
        <p:spPr/>
        <p:txBody>
          <a:bodyPr/>
          <a:lstStyle/>
          <a:p>
            <a:fld id="{628C149D-3BB3-41B0-8877-5BBC00207923}" type="slidenum">
              <a:rPr lang="ko-KR" altLang="en-US" smtClean="0"/>
              <a:t>26</a:t>
            </a:fld>
            <a:endParaRPr lang="ko-KR" altLang="en-US" dirty="0"/>
          </a:p>
        </p:txBody>
      </p:sp>
    </p:spTree>
    <p:extLst>
      <p:ext uri="{BB962C8B-B14F-4D97-AF65-F5344CB8AC3E}">
        <p14:creationId xmlns:p14="http://schemas.microsoft.com/office/powerpoint/2010/main" val="378812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B55FC6C-CF9B-400A-B7B2-D752D6F85B9D}" type="slidenum">
              <a:rPr lang="ko-KR" altLang="en-US" smtClean="0"/>
              <a:pPr/>
              <a:t>27</a:t>
            </a:fld>
            <a:endParaRPr lang="ko-KR" altLang="en-US" dirty="0"/>
          </a:p>
        </p:txBody>
      </p:sp>
    </p:spTree>
    <p:extLst>
      <p:ext uri="{BB962C8B-B14F-4D97-AF65-F5344CB8AC3E}">
        <p14:creationId xmlns:p14="http://schemas.microsoft.com/office/powerpoint/2010/main" val="156027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992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4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s>
</file>

<file path=ppt/slides/_rels/slide4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C40"/>
        </a:solidFill>
        <a:effectLst/>
      </p:bgPr>
    </p:bg>
    <p:spTree>
      <p:nvGrpSpPr>
        <p:cNvPr id="1" name=""/>
        <p:cNvGrpSpPr/>
        <p:nvPr/>
      </p:nvGrpSpPr>
      <p:grpSpPr>
        <a:xfrm>
          <a:off x="0" y="0"/>
          <a:ext cx="0" cy="0"/>
          <a:chOff x="0" y="0"/>
          <a:chExt cx="0" cy="0"/>
        </a:xfrm>
      </p:grpSpPr>
      <p:grpSp>
        <p:nvGrpSpPr>
          <p:cNvPr id="2" name="Group 2"/>
          <p:cNvGrpSpPr/>
          <p:nvPr/>
        </p:nvGrpSpPr>
        <p:grpSpPr>
          <a:xfrm>
            <a:off x="0" y="-110089"/>
            <a:ext cx="18288000" cy="4949837"/>
            <a:chOff x="0" y="-47625"/>
            <a:chExt cx="7911505" cy="2141331"/>
          </a:xfrm>
          <a:solidFill>
            <a:srgbClr val="232333"/>
          </a:solidFill>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grpFill/>
          </p:spPr>
        </p:sp>
        <p:sp>
          <p:nvSpPr>
            <p:cNvPr id="4" name="TextBox 4"/>
            <p:cNvSpPr txBox="1"/>
            <p:nvPr/>
          </p:nvSpPr>
          <p:spPr>
            <a:xfrm>
              <a:off x="0" y="-47625"/>
              <a:ext cx="7911505" cy="2141331"/>
            </a:xfrm>
            <a:prstGeom prst="rect">
              <a:avLst/>
            </a:prstGeom>
            <a:grpFill/>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4853516" y="480309"/>
            <a:ext cx="1956072" cy="1172983"/>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696CFF"/>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13666623" y="5748950"/>
            <a:ext cx="3820434" cy="3775067"/>
          </a:xfrm>
          <a:custGeom>
            <a:avLst/>
            <a:gdLst/>
            <a:ahLst/>
            <a:cxnLst/>
            <a:rect l="l" t="t" r="r" b="b"/>
            <a:pathLst>
              <a:path w="3820434" h="3775067">
                <a:moveTo>
                  <a:pt x="0" y="0"/>
                </a:moveTo>
                <a:lnTo>
                  <a:pt x="3820434" y="0"/>
                </a:lnTo>
                <a:lnTo>
                  <a:pt x="3820434" y="3775067"/>
                </a:lnTo>
                <a:lnTo>
                  <a:pt x="0" y="3775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409501" y="4415362"/>
            <a:ext cx="10206762" cy="1044901"/>
          </a:xfrm>
          <a:prstGeom prst="rect">
            <a:avLst/>
          </a:prstGeom>
        </p:spPr>
        <p:txBody>
          <a:bodyPr lIns="0" tIns="0" rIns="0" bIns="0" rtlCol="0" anchor="t">
            <a:spAutoFit/>
          </a:bodyPr>
          <a:lstStyle/>
          <a:p>
            <a:pPr algn="just">
              <a:lnSpc>
                <a:spcPts val="7833"/>
              </a:lnSpc>
            </a:pPr>
            <a:r>
              <a:rPr lang="en-US" sz="8704" spc="-304" dirty="0">
                <a:solidFill>
                  <a:srgbClr val="696CFF"/>
                </a:solidFill>
                <a:ea typeface="Source Han Sans KR Heavy"/>
              </a:rPr>
              <a:t>Tetherian | </a:t>
            </a:r>
            <a:r>
              <a:rPr lang="ko-KR" altLang="en-US" sz="4000" spc="-304" dirty="0">
                <a:solidFill>
                  <a:srgbClr val="696CFF"/>
                </a:solidFill>
                <a:latin typeface="나눔바른고딕OTF"/>
                <a:ea typeface="Source Han Sans KR Heavy"/>
              </a:rPr>
              <a:t>테더를 다루는 사람들</a:t>
            </a:r>
            <a:endParaRPr lang="en-US" sz="4000" spc="-304" dirty="0">
              <a:solidFill>
                <a:srgbClr val="696CFF"/>
              </a:solidFill>
              <a:latin typeface="나눔바른고딕OTF"/>
              <a:ea typeface="Source Han Sans KR Heavy"/>
            </a:endParaRPr>
          </a:p>
        </p:txBody>
      </p:sp>
      <p:sp>
        <p:nvSpPr>
          <p:cNvPr id="13" name="TextBox 13"/>
          <p:cNvSpPr txBox="1"/>
          <p:nvPr/>
        </p:nvSpPr>
        <p:spPr>
          <a:xfrm>
            <a:off x="1409501" y="8640093"/>
            <a:ext cx="4457898" cy="701026"/>
          </a:xfrm>
          <a:prstGeom prst="rect">
            <a:avLst/>
          </a:prstGeom>
        </p:spPr>
        <p:txBody>
          <a:bodyPr wrap="square" lIns="0" tIns="0" rIns="0" bIns="0" rtlCol="0" anchor="t">
            <a:spAutoFit/>
          </a:bodyPr>
          <a:lstStyle/>
          <a:p>
            <a:pPr>
              <a:lnSpc>
                <a:spcPts val="1767"/>
              </a:lnSpc>
            </a:pPr>
            <a:r>
              <a:rPr lang="en-US" altLang="ko-KR" sz="1964" spc="88" dirty="0">
                <a:solidFill>
                  <a:srgbClr val="9193BD"/>
                </a:solidFill>
                <a:ea typeface="Source Han Sans KR Bold"/>
              </a:rPr>
              <a:t>2024-03-29</a:t>
            </a:r>
            <a:br>
              <a:rPr lang="en-US" altLang="ko-KR" sz="1964" spc="88" dirty="0">
                <a:solidFill>
                  <a:srgbClr val="9193BD"/>
                </a:solidFill>
                <a:ea typeface="Source Han Sans KR Bold"/>
              </a:rPr>
            </a:br>
            <a:endParaRPr lang="en-US" altLang="ko-KR" sz="1964" spc="88" dirty="0">
              <a:solidFill>
                <a:srgbClr val="9193BD"/>
              </a:solidFill>
              <a:ea typeface="Source Han Sans KR Bold"/>
            </a:endParaRPr>
          </a:p>
          <a:p>
            <a:pPr>
              <a:lnSpc>
                <a:spcPts val="1767"/>
              </a:lnSpc>
            </a:pPr>
            <a:r>
              <a:rPr lang="ko-KR" altLang="en-US" sz="1964" spc="88" dirty="0">
                <a:solidFill>
                  <a:srgbClr val="9193BD"/>
                </a:solidFill>
                <a:ea typeface="Source Han Sans KR Bold"/>
              </a:rPr>
              <a:t>김민현 손윤제 심나래 유승현 박지영</a:t>
            </a:r>
            <a:r>
              <a:rPr lang="en-US" sz="1964" spc="88" dirty="0">
                <a:solidFill>
                  <a:srgbClr val="9193BD"/>
                </a:solidFill>
                <a:ea typeface="Source Han Sans KR Bold"/>
              </a:rPr>
              <a:t> </a:t>
            </a:r>
          </a:p>
        </p:txBody>
      </p:sp>
      <p:sp>
        <p:nvSpPr>
          <p:cNvPr id="15" name="TextBox 15"/>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 Features </a:t>
            </a:r>
            <a:r>
              <a:rPr lang="en-US" altLang="ko-KR" sz="1600" dirty="0">
                <a:solidFill>
                  <a:schemeClr val="bg1">
                    <a:lumMod val="50000"/>
                  </a:schemeClr>
                </a:solidFill>
                <a:latin typeface="Bahnschrift" panose="020B0502040204020203" pitchFamily="34" charset="0"/>
              </a:rPr>
              <a:t>: 3 Options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aphicFrame>
        <p:nvGraphicFramePr>
          <p:cNvPr id="7" name="차트 62">
            <a:extLst>
              <a:ext uri="{FF2B5EF4-FFF2-40B4-BE49-F238E27FC236}">
                <a16:creationId xmlns:a16="http://schemas.microsoft.com/office/drawing/2014/main" id="{FE998742-E2CE-4AFF-9667-0CE9DDDC7F52}"/>
              </a:ext>
            </a:extLst>
          </p:cNvPr>
          <p:cNvGraphicFramePr/>
          <p:nvPr>
            <p:extLst>
              <p:ext uri="{D42A27DB-BD31-4B8C-83A1-F6EECF244321}">
                <p14:modId xmlns:p14="http://schemas.microsoft.com/office/powerpoint/2010/main" val="2956231153"/>
              </p:ext>
            </p:extLst>
          </p:nvPr>
        </p:nvGraphicFramePr>
        <p:xfrm>
          <a:off x="4662031" y="2302770"/>
          <a:ext cx="9421137" cy="4303111"/>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3">
            <a:extLst>
              <a:ext uri="{FF2B5EF4-FFF2-40B4-BE49-F238E27FC236}">
                <a16:creationId xmlns:a16="http://schemas.microsoft.com/office/drawing/2014/main" id="{1C111A8B-59EA-4730-8987-C472C61C60E3}"/>
              </a:ext>
            </a:extLst>
          </p:cNvPr>
          <p:cNvGrpSpPr/>
          <p:nvPr/>
        </p:nvGrpSpPr>
        <p:grpSpPr>
          <a:xfrm>
            <a:off x="5279072" y="7007026"/>
            <a:ext cx="8187053" cy="276743"/>
            <a:chOff x="3881029" y="3284984"/>
            <a:chExt cx="6164578" cy="216024"/>
          </a:xfrm>
        </p:grpSpPr>
        <p:sp>
          <p:nvSpPr>
            <p:cNvPr id="9" name="Right Arrow 4">
              <a:extLst>
                <a:ext uri="{FF2B5EF4-FFF2-40B4-BE49-F238E27FC236}">
                  <a16:creationId xmlns:a16="http://schemas.microsoft.com/office/drawing/2014/main" id="{C8CDF669-5B0D-4B7F-A165-DBEBE65F8A00}"/>
                </a:ext>
              </a:extLst>
            </p:cNvPr>
            <p:cNvSpPr/>
            <p:nvPr/>
          </p:nvSpPr>
          <p:spPr>
            <a:xfrm>
              <a:off x="4025045" y="3284984"/>
              <a:ext cx="6020562" cy="216024"/>
            </a:xfrm>
            <a:prstGeom prst="rightArrow">
              <a:avLst>
                <a:gd name="adj1" fmla="val 45068"/>
                <a:gd name="adj2" fmla="val 6664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0" name="Oval 5">
              <a:extLst>
                <a:ext uri="{FF2B5EF4-FFF2-40B4-BE49-F238E27FC236}">
                  <a16:creationId xmlns:a16="http://schemas.microsoft.com/office/drawing/2014/main" id="{1FE8BE3E-01A2-456D-A2AC-E0BFC33805A9}"/>
                </a:ext>
              </a:extLst>
            </p:cNvPr>
            <p:cNvSpPr/>
            <p:nvPr/>
          </p:nvSpPr>
          <p:spPr>
            <a:xfrm>
              <a:off x="3881029" y="3284984"/>
              <a:ext cx="216024"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sp>
        <p:nvSpPr>
          <p:cNvPr id="11" name="TextBox 10">
            <a:extLst>
              <a:ext uri="{FF2B5EF4-FFF2-40B4-BE49-F238E27FC236}">
                <a16:creationId xmlns:a16="http://schemas.microsoft.com/office/drawing/2014/main" id="{DB8B2C83-0992-4B32-A472-B22ADF3183F0}"/>
              </a:ext>
            </a:extLst>
          </p:cNvPr>
          <p:cNvSpPr txBox="1"/>
          <p:nvPr/>
        </p:nvSpPr>
        <p:spPr>
          <a:xfrm>
            <a:off x="4189156" y="8476941"/>
            <a:ext cx="10820400" cy="4001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000" dirty="0">
                <a:solidFill>
                  <a:srgbClr val="24292F"/>
                </a:solidFill>
                <a:latin typeface="나눔바른고딕OTF"/>
              </a:rPr>
              <a:t>시장 상황에 맞는 전략 선택</a:t>
            </a:r>
            <a:endParaRPr lang="en-US" altLang="ko-KR" sz="2000" dirty="0">
              <a:solidFill>
                <a:srgbClr val="000000"/>
              </a:solidFill>
              <a:latin typeface="나눔바른고딕OTF"/>
            </a:endParaRPr>
          </a:p>
        </p:txBody>
      </p:sp>
      <p:grpSp>
        <p:nvGrpSpPr>
          <p:cNvPr id="12" name="Group 11">
            <a:extLst>
              <a:ext uri="{FF2B5EF4-FFF2-40B4-BE49-F238E27FC236}">
                <a16:creationId xmlns:a16="http://schemas.microsoft.com/office/drawing/2014/main" id="{21463D29-F4E0-4F1A-B205-859D47823965}"/>
              </a:ext>
            </a:extLst>
          </p:cNvPr>
          <p:cNvGrpSpPr/>
          <p:nvPr/>
        </p:nvGrpSpPr>
        <p:grpSpPr>
          <a:xfrm>
            <a:off x="8118789" y="2277758"/>
            <a:ext cx="2444345" cy="515605"/>
            <a:chOff x="0" y="0"/>
            <a:chExt cx="569502" cy="135797"/>
          </a:xfrm>
        </p:grpSpPr>
        <p:sp>
          <p:nvSpPr>
            <p:cNvPr id="17" name="Freeform 12">
              <a:extLst>
                <a:ext uri="{FF2B5EF4-FFF2-40B4-BE49-F238E27FC236}">
                  <a16:creationId xmlns:a16="http://schemas.microsoft.com/office/drawing/2014/main" id="{3E2AE8DC-AC9C-4955-84C8-7800C89EBCDB}"/>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8" name="TextBox 13">
              <a:extLst>
                <a:ext uri="{FF2B5EF4-FFF2-40B4-BE49-F238E27FC236}">
                  <a16:creationId xmlns:a16="http://schemas.microsoft.com/office/drawing/2014/main" id="{AA9FB028-1C2D-4622-BCA7-40CF14E58F02}"/>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9" name="TextBox 23">
            <a:extLst>
              <a:ext uri="{FF2B5EF4-FFF2-40B4-BE49-F238E27FC236}">
                <a16:creationId xmlns:a16="http://schemas.microsoft.com/office/drawing/2014/main" id="{BC70963A-8F29-4277-BC16-9F10190822D0}"/>
              </a:ext>
            </a:extLst>
          </p:cNvPr>
          <p:cNvSpPr txBox="1"/>
          <p:nvPr/>
        </p:nvSpPr>
        <p:spPr>
          <a:xfrm>
            <a:off x="8259797" y="2373142"/>
            <a:ext cx="2162328"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Custom Strategy</a:t>
            </a:r>
          </a:p>
        </p:txBody>
      </p:sp>
      <p:grpSp>
        <p:nvGrpSpPr>
          <p:cNvPr id="20" name="Group 11">
            <a:extLst>
              <a:ext uri="{FF2B5EF4-FFF2-40B4-BE49-F238E27FC236}">
                <a16:creationId xmlns:a16="http://schemas.microsoft.com/office/drawing/2014/main" id="{C031B110-3030-4005-A7A8-F750070AD3C1}"/>
              </a:ext>
            </a:extLst>
          </p:cNvPr>
          <p:cNvGrpSpPr/>
          <p:nvPr/>
        </p:nvGrpSpPr>
        <p:grpSpPr>
          <a:xfrm>
            <a:off x="11275475" y="2277755"/>
            <a:ext cx="2444345" cy="515605"/>
            <a:chOff x="0" y="0"/>
            <a:chExt cx="569502" cy="135797"/>
          </a:xfrm>
        </p:grpSpPr>
        <p:sp>
          <p:nvSpPr>
            <p:cNvPr id="21" name="Freeform 12">
              <a:extLst>
                <a:ext uri="{FF2B5EF4-FFF2-40B4-BE49-F238E27FC236}">
                  <a16:creationId xmlns:a16="http://schemas.microsoft.com/office/drawing/2014/main" id="{4D300867-4C6D-4BE9-BCD5-F71A089B43FE}"/>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23" name="TextBox 13">
              <a:extLst>
                <a:ext uri="{FF2B5EF4-FFF2-40B4-BE49-F238E27FC236}">
                  <a16:creationId xmlns:a16="http://schemas.microsoft.com/office/drawing/2014/main" id="{AFCDA0AC-3C65-43D8-A4AB-496362DBB222}"/>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4" name="TextBox 23">
            <a:extLst>
              <a:ext uri="{FF2B5EF4-FFF2-40B4-BE49-F238E27FC236}">
                <a16:creationId xmlns:a16="http://schemas.microsoft.com/office/drawing/2014/main" id="{8B7EADFE-541B-4AED-AD5F-41C82DB0EFE2}"/>
              </a:ext>
            </a:extLst>
          </p:cNvPr>
          <p:cNvSpPr txBox="1"/>
          <p:nvPr/>
        </p:nvSpPr>
        <p:spPr>
          <a:xfrm>
            <a:off x="11416483" y="2373140"/>
            <a:ext cx="2162328"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 Copy Strategy</a:t>
            </a:r>
          </a:p>
        </p:txBody>
      </p:sp>
      <p:grpSp>
        <p:nvGrpSpPr>
          <p:cNvPr id="25" name="Group 11">
            <a:extLst>
              <a:ext uri="{FF2B5EF4-FFF2-40B4-BE49-F238E27FC236}">
                <a16:creationId xmlns:a16="http://schemas.microsoft.com/office/drawing/2014/main" id="{3B3E6342-50F4-48FE-9C01-60A91552C7AE}"/>
              </a:ext>
            </a:extLst>
          </p:cNvPr>
          <p:cNvGrpSpPr/>
          <p:nvPr/>
        </p:nvGrpSpPr>
        <p:grpSpPr>
          <a:xfrm>
            <a:off x="4962103" y="2273756"/>
            <a:ext cx="2444345" cy="515605"/>
            <a:chOff x="0" y="0"/>
            <a:chExt cx="569502" cy="135797"/>
          </a:xfrm>
        </p:grpSpPr>
        <p:sp>
          <p:nvSpPr>
            <p:cNvPr id="26" name="Freeform 12">
              <a:extLst>
                <a:ext uri="{FF2B5EF4-FFF2-40B4-BE49-F238E27FC236}">
                  <a16:creationId xmlns:a16="http://schemas.microsoft.com/office/drawing/2014/main" id="{46352C5B-3D2D-44CB-8027-9879086E0527}"/>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27" name="TextBox 13">
              <a:extLst>
                <a:ext uri="{FF2B5EF4-FFF2-40B4-BE49-F238E27FC236}">
                  <a16:creationId xmlns:a16="http://schemas.microsoft.com/office/drawing/2014/main" id="{4BB20A7E-90C5-4A5C-AA5A-3AF28EE4B69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8" name="TextBox 23">
            <a:extLst>
              <a:ext uri="{FF2B5EF4-FFF2-40B4-BE49-F238E27FC236}">
                <a16:creationId xmlns:a16="http://schemas.microsoft.com/office/drawing/2014/main" id="{29730B3B-554F-43BB-ABB9-32777E562E7E}"/>
              </a:ext>
            </a:extLst>
          </p:cNvPr>
          <p:cNvSpPr txBox="1"/>
          <p:nvPr/>
        </p:nvSpPr>
        <p:spPr>
          <a:xfrm>
            <a:off x="5066700" y="2374687"/>
            <a:ext cx="2162328"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 Fixed Strategy</a:t>
            </a:r>
          </a:p>
        </p:txBody>
      </p:sp>
      <p:sp>
        <p:nvSpPr>
          <p:cNvPr id="29" name="Freeform 20">
            <a:extLst>
              <a:ext uri="{FF2B5EF4-FFF2-40B4-BE49-F238E27FC236}">
                <a16:creationId xmlns:a16="http://schemas.microsoft.com/office/drawing/2014/main" id="{812D4BA0-9261-4560-B3BD-41C58344F158}"/>
              </a:ext>
            </a:extLst>
          </p:cNvPr>
          <p:cNvSpPr/>
          <p:nvPr/>
        </p:nvSpPr>
        <p:spPr>
          <a:xfrm>
            <a:off x="14706600" y="7734300"/>
            <a:ext cx="3432196" cy="2266636"/>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124342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Market Condition</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grpSp>
        <p:nvGrpSpPr>
          <p:cNvPr id="7" name="Group 2">
            <a:extLst>
              <a:ext uri="{FF2B5EF4-FFF2-40B4-BE49-F238E27FC236}">
                <a16:creationId xmlns:a16="http://schemas.microsoft.com/office/drawing/2014/main" id="{EDA1A713-A003-482B-8DB3-3163E6371B1C}"/>
              </a:ext>
            </a:extLst>
          </p:cNvPr>
          <p:cNvGrpSpPr/>
          <p:nvPr/>
        </p:nvGrpSpPr>
        <p:grpSpPr>
          <a:xfrm>
            <a:off x="7004356" y="3816260"/>
            <a:ext cx="4190766" cy="3474802"/>
            <a:chOff x="3198596" y="2815122"/>
            <a:chExt cx="2390416" cy="1982029"/>
          </a:xfrm>
        </p:grpSpPr>
        <p:sp>
          <p:nvSpPr>
            <p:cNvPr id="8" name="Right Arrow 4">
              <a:extLst>
                <a:ext uri="{FF2B5EF4-FFF2-40B4-BE49-F238E27FC236}">
                  <a16:creationId xmlns:a16="http://schemas.microsoft.com/office/drawing/2014/main" id="{905A9FC2-F40B-453E-BED9-91787A577453}"/>
                </a:ext>
              </a:extLst>
            </p:cNvPr>
            <p:cNvSpPr/>
            <p:nvPr/>
          </p:nvSpPr>
          <p:spPr>
            <a:xfrm rot="10800000">
              <a:off x="3198596" y="3621693"/>
              <a:ext cx="1584176" cy="1175458"/>
            </a:xfrm>
            <a:prstGeom prst="rightArrow">
              <a:avLst/>
            </a:prstGeom>
            <a:solidFill>
              <a:srgbClr val="FF5757"/>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9" name="Right Arrow 5">
              <a:extLst>
                <a:ext uri="{FF2B5EF4-FFF2-40B4-BE49-F238E27FC236}">
                  <a16:creationId xmlns:a16="http://schemas.microsoft.com/office/drawing/2014/main" id="{00C78259-2F6A-4425-B06C-C0C034C14598}"/>
                </a:ext>
              </a:extLst>
            </p:cNvPr>
            <p:cNvSpPr/>
            <p:nvPr/>
          </p:nvSpPr>
          <p:spPr>
            <a:xfrm>
              <a:off x="3886629" y="2815122"/>
              <a:ext cx="1702383" cy="1273047"/>
            </a:xfrm>
            <a:prstGeom prst="rightArrow">
              <a:avLst/>
            </a:prstGeom>
            <a:solidFill>
              <a:schemeClr val="accent3"/>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grpSp>
      <p:sp>
        <p:nvSpPr>
          <p:cNvPr id="10" name="Block Arc 5">
            <a:extLst>
              <a:ext uri="{FF2B5EF4-FFF2-40B4-BE49-F238E27FC236}">
                <a16:creationId xmlns:a16="http://schemas.microsoft.com/office/drawing/2014/main" id="{127554BE-6B82-4EF4-A3A3-F4FB3E839C43}"/>
              </a:ext>
            </a:extLst>
          </p:cNvPr>
          <p:cNvSpPr/>
          <p:nvPr/>
        </p:nvSpPr>
        <p:spPr>
          <a:xfrm rot="5400000">
            <a:off x="6112795" y="2529289"/>
            <a:ext cx="5838412" cy="5838412"/>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1" name="Block Arc 6">
            <a:extLst>
              <a:ext uri="{FF2B5EF4-FFF2-40B4-BE49-F238E27FC236}">
                <a16:creationId xmlns:a16="http://schemas.microsoft.com/office/drawing/2014/main" id="{B75499A7-7F2D-47CA-A6EC-B21947453B4D}"/>
              </a:ext>
            </a:extLst>
          </p:cNvPr>
          <p:cNvSpPr/>
          <p:nvPr/>
        </p:nvSpPr>
        <p:spPr>
          <a:xfrm rot="16200000">
            <a:off x="6112795" y="2529289"/>
            <a:ext cx="5838412" cy="5838412"/>
          </a:xfrm>
          <a:prstGeom prst="blockArc">
            <a:avLst>
              <a:gd name="adj1" fmla="val 11864761"/>
              <a:gd name="adj2" fmla="val 20578708"/>
              <a:gd name="adj3" fmla="val 1002"/>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solidFill>
                <a:schemeClr val="tx1"/>
              </a:solidFill>
            </a:endParaRPr>
          </a:p>
        </p:txBody>
      </p:sp>
      <p:sp>
        <p:nvSpPr>
          <p:cNvPr id="12" name="TextBox 11">
            <a:extLst>
              <a:ext uri="{FF2B5EF4-FFF2-40B4-BE49-F238E27FC236}">
                <a16:creationId xmlns:a16="http://schemas.microsoft.com/office/drawing/2014/main" id="{568EDFE3-8F49-4316-9A59-2C8A94B695FB}"/>
              </a:ext>
            </a:extLst>
          </p:cNvPr>
          <p:cNvSpPr txBox="1"/>
          <p:nvPr/>
        </p:nvSpPr>
        <p:spPr>
          <a:xfrm>
            <a:off x="11871160" y="2328451"/>
            <a:ext cx="3769250" cy="400110"/>
          </a:xfrm>
          <a:prstGeom prst="rect">
            <a:avLst/>
          </a:prstGeom>
          <a:noFill/>
        </p:spPr>
        <p:txBody>
          <a:bodyPr wrap="square" rtlCol="0">
            <a:spAutoFit/>
          </a:bodyPr>
          <a:lstStyle/>
          <a:p>
            <a:r>
              <a:rPr lang="en-US" altLang="ko-KR" sz="2000" dirty="0">
                <a:latin typeface="Bahnschrift" panose="020B0502040204020203" pitchFamily="34" charset="0"/>
                <a:cs typeface="Arial" pitchFamily="34" charset="0"/>
              </a:rPr>
              <a:t>Option B : Bullish Market</a:t>
            </a:r>
            <a:endParaRPr lang="ko-KR" altLang="en-US" sz="2000" dirty="0">
              <a:latin typeface="Bahnschrift" panose="020B0502040204020203" pitchFamily="34" charset="0"/>
              <a:cs typeface="Arial" pitchFamily="34" charset="0"/>
            </a:endParaRPr>
          </a:p>
        </p:txBody>
      </p:sp>
      <p:sp>
        <p:nvSpPr>
          <p:cNvPr id="17" name="TextBox 16">
            <a:extLst>
              <a:ext uri="{FF2B5EF4-FFF2-40B4-BE49-F238E27FC236}">
                <a16:creationId xmlns:a16="http://schemas.microsoft.com/office/drawing/2014/main" id="{4A942CA8-8686-4B74-A2AB-62A241A39DDA}"/>
              </a:ext>
            </a:extLst>
          </p:cNvPr>
          <p:cNvSpPr txBox="1"/>
          <p:nvPr/>
        </p:nvSpPr>
        <p:spPr>
          <a:xfrm>
            <a:off x="13292910" y="5022321"/>
            <a:ext cx="3769250" cy="400110"/>
          </a:xfrm>
          <a:prstGeom prst="rect">
            <a:avLst/>
          </a:prstGeom>
          <a:noFill/>
        </p:spPr>
        <p:txBody>
          <a:bodyPr wrap="square" rtlCol="0">
            <a:spAutoFit/>
          </a:bodyPr>
          <a:lstStyle/>
          <a:p>
            <a:r>
              <a:rPr lang="en-US" altLang="ko-KR" sz="2000" dirty="0">
                <a:latin typeface="Bahnschrift" panose="020B0502040204020203" pitchFamily="34" charset="0"/>
                <a:cs typeface="Arial" pitchFamily="34" charset="0"/>
              </a:rPr>
              <a:t>Fixed Strategy</a:t>
            </a:r>
            <a:endParaRPr lang="ko-KR" altLang="en-US" sz="2000" dirty="0">
              <a:latin typeface="Bahnschrift" panose="020B0502040204020203" pitchFamily="34" charset="0"/>
              <a:cs typeface="Arial" pitchFamily="34" charset="0"/>
            </a:endParaRPr>
          </a:p>
        </p:txBody>
      </p:sp>
      <p:sp>
        <p:nvSpPr>
          <p:cNvPr id="18" name="TextBox 17">
            <a:extLst>
              <a:ext uri="{FF2B5EF4-FFF2-40B4-BE49-F238E27FC236}">
                <a16:creationId xmlns:a16="http://schemas.microsoft.com/office/drawing/2014/main" id="{A155D82E-FAD0-438D-BD24-399DD8E2FC6E}"/>
              </a:ext>
            </a:extLst>
          </p:cNvPr>
          <p:cNvSpPr txBox="1"/>
          <p:nvPr/>
        </p:nvSpPr>
        <p:spPr>
          <a:xfrm>
            <a:off x="11871160" y="7348759"/>
            <a:ext cx="3769250" cy="400110"/>
          </a:xfrm>
          <a:prstGeom prst="rect">
            <a:avLst/>
          </a:prstGeom>
          <a:noFill/>
        </p:spPr>
        <p:txBody>
          <a:bodyPr wrap="square" rtlCol="0">
            <a:spAutoFit/>
          </a:bodyPr>
          <a:lstStyle/>
          <a:p>
            <a:r>
              <a:rPr lang="en-US" altLang="ko-KR" sz="2000" dirty="0">
                <a:latin typeface="Bahnschrift" panose="020B0502040204020203" pitchFamily="34" charset="0"/>
                <a:cs typeface="Arial" pitchFamily="34" charset="0"/>
              </a:rPr>
              <a:t>Custom Strategy</a:t>
            </a:r>
            <a:endParaRPr lang="ko-KR" altLang="en-US" sz="2000" dirty="0">
              <a:latin typeface="Bahnschrift" panose="020B0502040204020203" pitchFamily="34" charset="0"/>
              <a:cs typeface="Arial" pitchFamily="34" charset="0"/>
            </a:endParaRPr>
          </a:p>
        </p:txBody>
      </p:sp>
      <p:sp>
        <p:nvSpPr>
          <p:cNvPr id="19" name="TextBox 18">
            <a:extLst>
              <a:ext uri="{FF2B5EF4-FFF2-40B4-BE49-F238E27FC236}">
                <a16:creationId xmlns:a16="http://schemas.microsoft.com/office/drawing/2014/main" id="{B1ACE890-C0F9-4E09-A9DB-6126C9B437AD}"/>
              </a:ext>
            </a:extLst>
          </p:cNvPr>
          <p:cNvSpPr txBox="1"/>
          <p:nvPr/>
        </p:nvSpPr>
        <p:spPr>
          <a:xfrm>
            <a:off x="2284893" y="2328445"/>
            <a:ext cx="3901332" cy="400110"/>
          </a:xfrm>
          <a:prstGeom prst="rect">
            <a:avLst/>
          </a:prstGeom>
          <a:noFill/>
        </p:spPr>
        <p:txBody>
          <a:bodyPr wrap="square" rtlCol="0">
            <a:spAutoFit/>
          </a:bodyPr>
          <a:lstStyle/>
          <a:p>
            <a:pPr algn="ctr"/>
            <a:r>
              <a:rPr lang="en-US" altLang="ko-KR" sz="2000" dirty="0">
                <a:latin typeface="Bahnschrift" panose="020B0502040204020203" pitchFamily="34" charset="0"/>
                <a:cs typeface="Arial" pitchFamily="34" charset="0"/>
              </a:rPr>
              <a:t>Option A : Bearish Market</a:t>
            </a:r>
            <a:endParaRPr lang="ko-KR" altLang="en-US" sz="2000" dirty="0">
              <a:latin typeface="Bahnschrift" panose="020B0502040204020203" pitchFamily="34" charset="0"/>
              <a:cs typeface="Arial" pitchFamily="34" charset="0"/>
            </a:endParaRPr>
          </a:p>
        </p:txBody>
      </p:sp>
      <p:sp>
        <p:nvSpPr>
          <p:cNvPr id="20" name="TextBox 19">
            <a:extLst>
              <a:ext uri="{FF2B5EF4-FFF2-40B4-BE49-F238E27FC236}">
                <a16:creationId xmlns:a16="http://schemas.microsoft.com/office/drawing/2014/main" id="{52F73488-B803-43A1-B548-9C0D380CBA07}"/>
              </a:ext>
            </a:extLst>
          </p:cNvPr>
          <p:cNvSpPr txBox="1"/>
          <p:nvPr/>
        </p:nvSpPr>
        <p:spPr>
          <a:xfrm>
            <a:off x="1559794" y="5462167"/>
            <a:ext cx="3710986" cy="400110"/>
          </a:xfrm>
          <a:prstGeom prst="rect">
            <a:avLst/>
          </a:prstGeom>
          <a:noFill/>
        </p:spPr>
        <p:txBody>
          <a:bodyPr wrap="square" rtlCol="0">
            <a:spAutoFit/>
          </a:bodyPr>
          <a:lstStyle/>
          <a:p>
            <a:pPr algn="r"/>
            <a:r>
              <a:rPr lang="en-US" altLang="ko-KR" sz="2000" dirty="0">
                <a:latin typeface="Bahnschrift" panose="020B0502040204020203" pitchFamily="34" charset="0"/>
                <a:cs typeface="Arial" pitchFamily="34" charset="0"/>
              </a:rPr>
              <a:t>Hedge</a:t>
            </a:r>
            <a:r>
              <a:rPr lang="ko-KR" altLang="en-US" sz="2000" dirty="0">
                <a:latin typeface="Bahnschrift" panose="020B0502040204020203" pitchFamily="34" charset="0"/>
                <a:cs typeface="Arial" pitchFamily="34" charset="0"/>
              </a:rPr>
              <a:t> </a:t>
            </a:r>
            <a:r>
              <a:rPr lang="en-US" altLang="ko-KR" sz="2000" dirty="0">
                <a:latin typeface="Bahnschrift" panose="020B0502040204020203" pitchFamily="34" charset="0"/>
                <a:cs typeface="Arial" pitchFamily="34" charset="0"/>
              </a:rPr>
              <a:t>Mode</a:t>
            </a:r>
            <a:endParaRPr lang="ko-KR" altLang="en-US" sz="2000" dirty="0">
              <a:latin typeface="Bahnschrift" panose="020B0502040204020203" pitchFamily="34" charset="0"/>
              <a:cs typeface="Arial" pitchFamily="34" charset="0"/>
            </a:endParaRPr>
          </a:p>
        </p:txBody>
      </p:sp>
      <p:sp>
        <p:nvSpPr>
          <p:cNvPr id="21" name="TextBox 20">
            <a:extLst>
              <a:ext uri="{FF2B5EF4-FFF2-40B4-BE49-F238E27FC236}">
                <a16:creationId xmlns:a16="http://schemas.microsoft.com/office/drawing/2014/main" id="{19429695-5DE2-4E79-8F9A-D0C779AF11E9}"/>
              </a:ext>
            </a:extLst>
          </p:cNvPr>
          <p:cNvSpPr txBox="1"/>
          <p:nvPr/>
        </p:nvSpPr>
        <p:spPr>
          <a:xfrm>
            <a:off x="2117131" y="7286997"/>
            <a:ext cx="3901332" cy="400110"/>
          </a:xfrm>
          <a:prstGeom prst="rect">
            <a:avLst/>
          </a:prstGeom>
          <a:noFill/>
        </p:spPr>
        <p:txBody>
          <a:bodyPr wrap="square" rtlCol="0">
            <a:spAutoFit/>
          </a:bodyPr>
          <a:lstStyle/>
          <a:p>
            <a:pPr algn="r"/>
            <a:r>
              <a:rPr lang="en-US" altLang="ko-KR" sz="2000" dirty="0">
                <a:latin typeface="Bahnschrift" panose="020B0502040204020203" pitchFamily="34" charset="0"/>
                <a:cs typeface="Arial" pitchFamily="34" charset="0"/>
              </a:rPr>
              <a:t>Copy Strategy</a:t>
            </a:r>
            <a:endParaRPr lang="ko-KR" altLang="en-US" sz="2000" dirty="0">
              <a:latin typeface="Bahnschrift" panose="020B0502040204020203" pitchFamily="34" charset="0"/>
              <a:cs typeface="Arial" pitchFamily="34" charset="0"/>
            </a:endParaRPr>
          </a:p>
        </p:txBody>
      </p:sp>
      <p:sp>
        <p:nvSpPr>
          <p:cNvPr id="23" name="TextBox 22">
            <a:extLst>
              <a:ext uri="{FF2B5EF4-FFF2-40B4-BE49-F238E27FC236}">
                <a16:creationId xmlns:a16="http://schemas.microsoft.com/office/drawing/2014/main" id="{D8B10553-8803-4974-B7C2-E8783F289427}"/>
              </a:ext>
            </a:extLst>
          </p:cNvPr>
          <p:cNvSpPr txBox="1"/>
          <p:nvPr/>
        </p:nvSpPr>
        <p:spPr>
          <a:xfrm>
            <a:off x="9179181" y="4728002"/>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A</a:t>
            </a:r>
            <a:endParaRPr lang="ko-KR" altLang="en-US" sz="2100" b="1" dirty="0">
              <a:solidFill>
                <a:schemeClr val="bg1"/>
              </a:solidFill>
              <a:cs typeface="Arial" pitchFamily="34" charset="0"/>
            </a:endParaRPr>
          </a:p>
        </p:txBody>
      </p:sp>
      <p:sp>
        <p:nvSpPr>
          <p:cNvPr id="24" name="TextBox 23">
            <a:extLst>
              <a:ext uri="{FF2B5EF4-FFF2-40B4-BE49-F238E27FC236}">
                <a16:creationId xmlns:a16="http://schemas.microsoft.com/office/drawing/2014/main" id="{6DC1C8B4-EE0A-420D-8E64-3D1E6236BD36}"/>
              </a:ext>
            </a:extLst>
          </p:cNvPr>
          <p:cNvSpPr txBox="1"/>
          <p:nvPr/>
        </p:nvSpPr>
        <p:spPr>
          <a:xfrm>
            <a:off x="7381003" y="6048656"/>
            <a:ext cx="1713136" cy="415498"/>
          </a:xfrm>
          <a:prstGeom prst="rect">
            <a:avLst/>
          </a:prstGeom>
          <a:noFill/>
        </p:spPr>
        <p:txBody>
          <a:bodyPr wrap="square" rtlCol="0" anchor="ctr">
            <a:spAutoFit/>
          </a:bodyPr>
          <a:lstStyle/>
          <a:p>
            <a:pPr algn="ctr"/>
            <a:r>
              <a:rPr lang="en-US" altLang="ko-KR" sz="2100" b="1" dirty="0">
                <a:solidFill>
                  <a:schemeClr val="bg1"/>
                </a:solidFill>
                <a:cs typeface="Arial" pitchFamily="34" charset="0"/>
              </a:rPr>
              <a:t>Option B</a:t>
            </a:r>
            <a:endParaRPr lang="ko-KR" altLang="en-US" sz="2100" b="1" dirty="0">
              <a:solidFill>
                <a:schemeClr val="bg1"/>
              </a:solidFill>
              <a:cs typeface="Arial" pitchFamily="34" charset="0"/>
            </a:endParaRPr>
          </a:p>
        </p:txBody>
      </p:sp>
      <p:cxnSp>
        <p:nvCxnSpPr>
          <p:cNvPr id="25" name="Elbow Connector 29">
            <a:extLst>
              <a:ext uri="{FF2B5EF4-FFF2-40B4-BE49-F238E27FC236}">
                <a16:creationId xmlns:a16="http://schemas.microsoft.com/office/drawing/2014/main" id="{708AADEF-37E7-44CD-9A6C-1D0B532AAD9D}"/>
              </a:ext>
            </a:extLst>
          </p:cNvPr>
          <p:cNvCxnSpPr/>
          <p:nvPr/>
        </p:nvCxnSpPr>
        <p:spPr>
          <a:xfrm rot="10800000">
            <a:off x="6315134" y="755592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30">
            <a:extLst>
              <a:ext uri="{FF2B5EF4-FFF2-40B4-BE49-F238E27FC236}">
                <a16:creationId xmlns:a16="http://schemas.microsoft.com/office/drawing/2014/main" id="{D497589F-D171-4679-912B-B1A748A4F63A}"/>
              </a:ext>
            </a:extLst>
          </p:cNvPr>
          <p:cNvCxnSpPr>
            <a:cxnSpLocks/>
          </p:cNvCxnSpPr>
          <p:nvPr/>
        </p:nvCxnSpPr>
        <p:spPr>
          <a:xfrm>
            <a:off x="11846106" y="4261405"/>
            <a:ext cx="2435894" cy="565984"/>
          </a:xfrm>
          <a:prstGeom prst="bentConnector3">
            <a:avLst>
              <a:gd name="adj1" fmla="val 100894"/>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Elbow Connector 31">
            <a:extLst>
              <a:ext uri="{FF2B5EF4-FFF2-40B4-BE49-F238E27FC236}">
                <a16:creationId xmlns:a16="http://schemas.microsoft.com/office/drawing/2014/main" id="{1FA8C084-B52A-4326-AAE2-780837833BE2}"/>
              </a:ext>
            </a:extLst>
          </p:cNvPr>
          <p:cNvCxnSpPr/>
          <p:nvPr/>
        </p:nvCxnSpPr>
        <p:spPr>
          <a:xfrm flipH="1" flipV="1">
            <a:off x="4433686" y="6329250"/>
            <a:ext cx="2026766" cy="559338"/>
          </a:xfrm>
          <a:prstGeom prst="bentConnector2">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8" name="Oval 30">
            <a:extLst>
              <a:ext uri="{FF2B5EF4-FFF2-40B4-BE49-F238E27FC236}">
                <a16:creationId xmlns:a16="http://schemas.microsoft.com/office/drawing/2014/main" id="{7C040492-5302-430A-AB4C-AA0E7FC742AE}"/>
              </a:ext>
            </a:extLst>
          </p:cNvPr>
          <p:cNvSpPr/>
          <p:nvPr/>
        </p:nvSpPr>
        <p:spPr>
          <a:xfrm>
            <a:off x="10218513" y="269209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29" name="Oval 31">
            <a:extLst>
              <a:ext uri="{FF2B5EF4-FFF2-40B4-BE49-F238E27FC236}">
                <a16:creationId xmlns:a16="http://schemas.microsoft.com/office/drawing/2014/main" id="{07682AC9-2E67-4115-A199-8AEA87A236FA}"/>
              </a:ext>
            </a:extLst>
          </p:cNvPr>
          <p:cNvSpPr/>
          <p:nvPr/>
        </p:nvSpPr>
        <p:spPr>
          <a:xfrm>
            <a:off x="11359389" y="4000385"/>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0" name="Oval 32">
            <a:extLst>
              <a:ext uri="{FF2B5EF4-FFF2-40B4-BE49-F238E27FC236}">
                <a16:creationId xmlns:a16="http://schemas.microsoft.com/office/drawing/2014/main" id="{7E6F7820-0443-4EF6-8692-54FFB105A7D5}"/>
              </a:ext>
            </a:extLst>
          </p:cNvPr>
          <p:cNvSpPr/>
          <p:nvPr/>
        </p:nvSpPr>
        <p:spPr>
          <a:xfrm>
            <a:off x="10218513" y="7685309"/>
            <a:ext cx="540060" cy="5400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1" name="Oval 33">
            <a:extLst>
              <a:ext uri="{FF2B5EF4-FFF2-40B4-BE49-F238E27FC236}">
                <a16:creationId xmlns:a16="http://schemas.microsoft.com/office/drawing/2014/main" id="{B7ACA2CE-1775-4B50-9441-7C349040080F}"/>
              </a:ext>
            </a:extLst>
          </p:cNvPr>
          <p:cNvSpPr/>
          <p:nvPr/>
        </p:nvSpPr>
        <p:spPr>
          <a:xfrm>
            <a:off x="7375961" y="768530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2" name="Oval 34">
            <a:extLst>
              <a:ext uri="{FF2B5EF4-FFF2-40B4-BE49-F238E27FC236}">
                <a16:creationId xmlns:a16="http://schemas.microsoft.com/office/drawing/2014/main" id="{E30BE701-F29E-40A1-B1F6-B5338C302BB7}"/>
              </a:ext>
            </a:extLst>
          </p:cNvPr>
          <p:cNvSpPr/>
          <p:nvPr/>
        </p:nvSpPr>
        <p:spPr>
          <a:xfrm>
            <a:off x="7375961" y="2692099"/>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sp>
        <p:nvSpPr>
          <p:cNvPr id="33" name="Oval 35">
            <a:extLst>
              <a:ext uri="{FF2B5EF4-FFF2-40B4-BE49-F238E27FC236}">
                <a16:creationId xmlns:a16="http://schemas.microsoft.com/office/drawing/2014/main" id="{56A488E5-5F2F-472E-B4AC-D253628873D7}"/>
              </a:ext>
            </a:extLst>
          </p:cNvPr>
          <p:cNvSpPr/>
          <p:nvPr/>
        </p:nvSpPr>
        <p:spPr>
          <a:xfrm>
            <a:off x="6248763" y="6597173"/>
            <a:ext cx="540060" cy="540060"/>
          </a:xfrm>
          <a:prstGeom prst="ellipse">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50" dirty="0"/>
          </a:p>
        </p:txBody>
      </p:sp>
      <p:cxnSp>
        <p:nvCxnSpPr>
          <p:cNvPr id="34" name="Elbow Connector 39">
            <a:extLst>
              <a:ext uri="{FF2B5EF4-FFF2-40B4-BE49-F238E27FC236}">
                <a16:creationId xmlns:a16="http://schemas.microsoft.com/office/drawing/2014/main" id="{B0E885BC-B2DF-4B93-839A-743C39D5A93B}"/>
              </a:ext>
            </a:extLst>
          </p:cNvPr>
          <p:cNvCxnSpPr/>
          <p:nvPr/>
        </p:nvCxnSpPr>
        <p:spPr>
          <a:xfrm rot="10800000" flipH="1">
            <a:off x="10607466" y="7555921"/>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5" name="Elbow Connector 40">
            <a:extLst>
              <a:ext uri="{FF2B5EF4-FFF2-40B4-BE49-F238E27FC236}">
                <a16:creationId xmlns:a16="http://schemas.microsoft.com/office/drawing/2014/main" id="{D59DBEC6-97F7-4A00-99FF-9BF61ECBA87B}"/>
              </a:ext>
            </a:extLst>
          </p:cNvPr>
          <p:cNvCxnSpPr/>
          <p:nvPr/>
        </p:nvCxnSpPr>
        <p:spPr>
          <a:xfrm rot="10800000">
            <a:off x="6315134" y="2589343"/>
            <a:ext cx="1166430" cy="398668"/>
          </a:xfrm>
          <a:prstGeom prst="bentConnector3">
            <a:avLst/>
          </a:prstGeom>
          <a:ln w="38100">
            <a:solidFill>
              <a:srgbClr val="FF5757"/>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Elbow Connector 41">
            <a:extLst>
              <a:ext uri="{FF2B5EF4-FFF2-40B4-BE49-F238E27FC236}">
                <a16:creationId xmlns:a16="http://schemas.microsoft.com/office/drawing/2014/main" id="{F67F94DA-A868-47AF-AA21-B0C181338E9C}"/>
              </a:ext>
            </a:extLst>
          </p:cNvPr>
          <p:cNvCxnSpPr/>
          <p:nvPr/>
        </p:nvCxnSpPr>
        <p:spPr>
          <a:xfrm rot="10800000" flipH="1">
            <a:off x="10607464" y="2589343"/>
            <a:ext cx="1166430" cy="398668"/>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7" name="Donut 8">
            <a:extLst>
              <a:ext uri="{FF2B5EF4-FFF2-40B4-BE49-F238E27FC236}">
                <a16:creationId xmlns:a16="http://schemas.microsoft.com/office/drawing/2014/main" id="{E9A9CD28-DCEE-4B6B-9DC8-7454421186E4}"/>
              </a:ext>
            </a:extLst>
          </p:cNvPr>
          <p:cNvSpPr/>
          <p:nvPr/>
        </p:nvSpPr>
        <p:spPr>
          <a:xfrm>
            <a:off x="8992467" y="5954609"/>
            <a:ext cx="512120" cy="61214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8" name="Donut 39">
            <a:extLst>
              <a:ext uri="{FF2B5EF4-FFF2-40B4-BE49-F238E27FC236}">
                <a16:creationId xmlns:a16="http://schemas.microsoft.com/office/drawing/2014/main" id="{CF7A14D0-C380-4FE0-83B9-0D6508B5B980}"/>
              </a:ext>
            </a:extLst>
          </p:cNvPr>
          <p:cNvSpPr/>
          <p:nvPr/>
        </p:nvSpPr>
        <p:spPr>
          <a:xfrm>
            <a:off x="8487940" y="4662346"/>
            <a:ext cx="606198" cy="606198"/>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solidFill>
                <a:schemeClr val="tx1"/>
              </a:solidFill>
            </a:endParaRPr>
          </a:p>
        </p:txBody>
      </p:sp>
      <p:sp>
        <p:nvSpPr>
          <p:cNvPr id="39" name="TextBox 38">
            <a:extLst>
              <a:ext uri="{FF2B5EF4-FFF2-40B4-BE49-F238E27FC236}">
                <a16:creationId xmlns:a16="http://schemas.microsoft.com/office/drawing/2014/main" id="{6E680EBD-FE8E-46DD-8573-568A46E7A760}"/>
              </a:ext>
            </a:extLst>
          </p:cNvPr>
          <p:cNvSpPr txBox="1"/>
          <p:nvPr/>
        </p:nvSpPr>
        <p:spPr>
          <a:xfrm>
            <a:off x="3393658" y="7773294"/>
            <a:ext cx="2707627" cy="707886"/>
          </a:xfrm>
          <a:prstGeom prst="rect">
            <a:avLst/>
          </a:prstGeom>
          <a:noFill/>
        </p:spPr>
        <p:txBody>
          <a:bodyPr wrap="square" rtlCol="0">
            <a:spAutoFit/>
          </a:bodyPr>
          <a:lstStyle/>
          <a:p>
            <a:r>
              <a:rPr lang="ko-KR" altLang="en-US" sz="2000" dirty="0">
                <a:solidFill>
                  <a:schemeClr val="tx1">
                    <a:lumMod val="50000"/>
                    <a:lumOff val="50000"/>
                  </a:schemeClr>
                </a:solidFill>
                <a:latin typeface="나눔바른고딕OTF"/>
              </a:rPr>
              <a:t>최근 수익률을 고려한</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유저간 전략 공유</a:t>
            </a:r>
          </a:p>
        </p:txBody>
      </p:sp>
      <p:sp>
        <p:nvSpPr>
          <p:cNvPr id="40" name="TextBox 39">
            <a:extLst>
              <a:ext uri="{FF2B5EF4-FFF2-40B4-BE49-F238E27FC236}">
                <a16:creationId xmlns:a16="http://schemas.microsoft.com/office/drawing/2014/main" id="{564E7F3A-870E-4916-9312-FA4496D1BAD8}"/>
              </a:ext>
            </a:extLst>
          </p:cNvPr>
          <p:cNvSpPr txBox="1"/>
          <p:nvPr/>
        </p:nvSpPr>
        <p:spPr>
          <a:xfrm>
            <a:off x="2301798" y="4705323"/>
            <a:ext cx="3018775" cy="707886"/>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안정적 목표 수익 제시와</a:t>
            </a:r>
            <a:endParaRPr lang="en-US" altLang="ko-KR" sz="2000" dirty="0">
              <a:solidFill>
                <a:schemeClr val="tx1">
                  <a:lumMod val="50000"/>
                  <a:lumOff val="50000"/>
                </a:schemeClr>
              </a:solidFill>
              <a:latin typeface="나눔바른고딕OTF"/>
            </a:endParaRPr>
          </a:p>
          <a:p>
            <a:pPr algn="r"/>
            <a:r>
              <a:rPr lang="ko-KR" altLang="en-US" sz="2000" dirty="0">
                <a:solidFill>
                  <a:schemeClr val="tx1">
                    <a:lumMod val="50000"/>
                    <a:lumOff val="50000"/>
                  </a:schemeClr>
                </a:solidFill>
                <a:latin typeface="나눔바른고딕OTF"/>
              </a:rPr>
              <a:t>위험의 최소화</a:t>
            </a:r>
          </a:p>
        </p:txBody>
      </p:sp>
      <p:sp>
        <p:nvSpPr>
          <p:cNvPr id="41" name="TextBox 40">
            <a:extLst>
              <a:ext uri="{FF2B5EF4-FFF2-40B4-BE49-F238E27FC236}">
                <a16:creationId xmlns:a16="http://schemas.microsoft.com/office/drawing/2014/main" id="{61F998FB-6CEF-4F5A-AA6F-09D4B4B1D414}"/>
              </a:ext>
            </a:extLst>
          </p:cNvPr>
          <p:cNvSpPr txBox="1"/>
          <p:nvPr/>
        </p:nvSpPr>
        <p:spPr>
          <a:xfrm>
            <a:off x="2643065" y="2788675"/>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하락장에 따른 리스크 감소</a:t>
            </a:r>
          </a:p>
        </p:txBody>
      </p:sp>
      <p:sp>
        <p:nvSpPr>
          <p:cNvPr id="42" name="TextBox 41">
            <a:extLst>
              <a:ext uri="{FF2B5EF4-FFF2-40B4-BE49-F238E27FC236}">
                <a16:creationId xmlns:a16="http://schemas.microsoft.com/office/drawing/2014/main" id="{34D49710-702F-433A-AFA2-462CF0D61C78}"/>
              </a:ext>
            </a:extLst>
          </p:cNvPr>
          <p:cNvSpPr txBox="1"/>
          <p:nvPr/>
        </p:nvSpPr>
        <p:spPr>
          <a:xfrm>
            <a:off x="11831991" y="2754499"/>
            <a:ext cx="3275256" cy="400110"/>
          </a:xfrm>
          <a:prstGeom prst="rect">
            <a:avLst/>
          </a:prstGeom>
          <a:noFill/>
        </p:spPr>
        <p:txBody>
          <a:bodyPr wrap="none" rtlCol="0">
            <a:spAutoFit/>
          </a:bodyPr>
          <a:lstStyle/>
          <a:p>
            <a:pPr algn="r"/>
            <a:r>
              <a:rPr lang="ko-KR" altLang="en-US" sz="2000" dirty="0">
                <a:solidFill>
                  <a:schemeClr val="tx1">
                    <a:lumMod val="50000"/>
                    <a:lumOff val="50000"/>
                  </a:schemeClr>
                </a:solidFill>
                <a:latin typeface="나눔바른고딕OTF"/>
              </a:rPr>
              <a:t>상승장에 따른 리스크 확대</a:t>
            </a:r>
          </a:p>
        </p:txBody>
      </p:sp>
      <p:sp>
        <p:nvSpPr>
          <p:cNvPr id="43" name="TextBox 42">
            <a:extLst>
              <a:ext uri="{FF2B5EF4-FFF2-40B4-BE49-F238E27FC236}">
                <a16:creationId xmlns:a16="http://schemas.microsoft.com/office/drawing/2014/main" id="{349BD1B9-96FE-4483-880F-5D0780BA1F45}"/>
              </a:ext>
            </a:extLst>
          </p:cNvPr>
          <p:cNvSpPr txBox="1"/>
          <p:nvPr/>
        </p:nvSpPr>
        <p:spPr>
          <a:xfrm>
            <a:off x="13292909" y="5462167"/>
            <a:ext cx="3672800"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최근 </a:t>
            </a:r>
            <a:r>
              <a:rPr lang="en-US" altLang="ko-KR" sz="2000" dirty="0">
                <a:solidFill>
                  <a:schemeClr val="tx1">
                    <a:lumMod val="50000"/>
                    <a:lumOff val="50000"/>
                  </a:schemeClr>
                </a:solidFill>
                <a:latin typeface="나눔바른고딕OTF"/>
              </a:rPr>
              <a:t>3</a:t>
            </a:r>
            <a:r>
              <a:rPr lang="ko-KR" altLang="en-US" sz="2000" dirty="0">
                <a:solidFill>
                  <a:schemeClr val="tx1">
                    <a:lumMod val="50000"/>
                    <a:lumOff val="50000"/>
                  </a:schemeClr>
                </a:solidFill>
                <a:latin typeface="나눔바른고딕OTF"/>
              </a:rPr>
              <a:t>년간의 데이터에 근거한</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안정적 수익 모델</a:t>
            </a:r>
          </a:p>
        </p:txBody>
      </p:sp>
      <p:sp>
        <p:nvSpPr>
          <p:cNvPr id="44" name="TextBox 43">
            <a:extLst>
              <a:ext uri="{FF2B5EF4-FFF2-40B4-BE49-F238E27FC236}">
                <a16:creationId xmlns:a16="http://schemas.microsoft.com/office/drawing/2014/main" id="{A8CA2F4B-BC16-4D79-8375-473FC2BE0B95}"/>
              </a:ext>
            </a:extLst>
          </p:cNvPr>
          <p:cNvSpPr txBox="1"/>
          <p:nvPr/>
        </p:nvSpPr>
        <p:spPr>
          <a:xfrm>
            <a:off x="11896184" y="7792691"/>
            <a:ext cx="3185487" cy="707886"/>
          </a:xfrm>
          <a:prstGeom prst="rect">
            <a:avLst/>
          </a:prstGeom>
          <a:noFill/>
        </p:spPr>
        <p:txBody>
          <a:bodyPr wrap="none" rtlCol="0">
            <a:spAutoFit/>
          </a:bodyPr>
          <a:lstStyle/>
          <a:p>
            <a:r>
              <a:rPr lang="ko-KR" altLang="en-US" sz="2000" dirty="0">
                <a:solidFill>
                  <a:schemeClr val="tx1">
                    <a:lumMod val="50000"/>
                    <a:lumOff val="50000"/>
                  </a:schemeClr>
                </a:solidFill>
                <a:latin typeface="나눔바른고딕OTF"/>
              </a:rPr>
              <a:t>상세한 요구사항을 실행할</a:t>
            </a:r>
            <a:endParaRPr lang="en-US" altLang="ko-KR" sz="2000" dirty="0">
              <a:solidFill>
                <a:schemeClr val="tx1">
                  <a:lumMod val="50000"/>
                  <a:lumOff val="50000"/>
                </a:schemeClr>
              </a:solidFill>
              <a:latin typeface="나눔바른고딕OTF"/>
            </a:endParaRPr>
          </a:p>
          <a:p>
            <a:r>
              <a:rPr lang="ko-KR" altLang="en-US" sz="2000" dirty="0">
                <a:solidFill>
                  <a:schemeClr val="tx1">
                    <a:lumMod val="50000"/>
                    <a:lumOff val="50000"/>
                  </a:schemeClr>
                </a:solidFill>
                <a:latin typeface="나눔바른고딕OTF"/>
              </a:rPr>
              <a:t>기능 구현</a:t>
            </a:r>
            <a:endParaRPr lang="en-US" altLang="ko-KR" sz="2000" dirty="0">
              <a:solidFill>
                <a:schemeClr val="tx1">
                  <a:lumMod val="50000"/>
                  <a:lumOff val="50000"/>
                </a:schemeClr>
              </a:solidFill>
              <a:latin typeface="나눔바른고딕OTF"/>
            </a:endParaRPr>
          </a:p>
        </p:txBody>
      </p:sp>
      <p:sp>
        <p:nvSpPr>
          <p:cNvPr id="45" name="Freeform 26">
            <a:extLst>
              <a:ext uri="{FF2B5EF4-FFF2-40B4-BE49-F238E27FC236}">
                <a16:creationId xmlns:a16="http://schemas.microsoft.com/office/drawing/2014/main" id="{B2E88420-D032-4838-ABF0-9422D1A42CC2}"/>
              </a:ext>
            </a:extLst>
          </p:cNvPr>
          <p:cNvSpPr/>
          <p:nvPr/>
        </p:nvSpPr>
        <p:spPr>
          <a:xfrm>
            <a:off x="76200" y="8085516"/>
            <a:ext cx="3130129" cy="2163384"/>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029504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110772"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5264506"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17" name="TextBox 33">
            <a:extLst>
              <a:ext uri="{FF2B5EF4-FFF2-40B4-BE49-F238E27FC236}">
                <a16:creationId xmlns:a16="http://schemas.microsoft.com/office/drawing/2014/main" id="{365274F8-636B-4898-8DD6-820E63F81224}"/>
              </a:ext>
            </a:extLst>
          </p:cNvPr>
          <p:cNvSpPr txBox="1"/>
          <p:nvPr/>
        </p:nvSpPr>
        <p:spPr>
          <a:xfrm>
            <a:off x="5981439"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설계 </a:t>
            </a:r>
            <a:r>
              <a:rPr lang="en-US" altLang="ko-KR" sz="32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 Action, ERD, </a:t>
            </a:r>
            <a:r>
              <a:rPr lang="ko-KR" altLang="en-US" sz="2400" dirty="0">
                <a:solidFill>
                  <a:srgbClr val="3D3D3D"/>
                </a:solidFill>
                <a:latin typeface="Source Han Sans KR Medium"/>
                <a:ea typeface="Source Han Sans KR Medium"/>
              </a:rPr>
              <a:t>개발환경</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69894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user story</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30" name="Google Shape;297;g284785a2eaf_0_107">
            <a:extLst>
              <a:ext uri="{FF2B5EF4-FFF2-40B4-BE49-F238E27FC236}">
                <a16:creationId xmlns:a16="http://schemas.microsoft.com/office/drawing/2014/main" id="{5AECA6CA-E403-41F0-8B64-6231CF223897}"/>
              </a:ext>
            </a:extLst>
          </p:cNvPr>
          <p:cNvSpPr/>
          <p:nvPr/>
        </p:nvSpPr>
        <p:spPr>
          <a:xfrm>
            <a:off x="1643626" y="6106932"/>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API</a:t>
            </a:r>
            <a:endParaRPr sz="2000" b="1" dirty="0">
              <a:latin typeface="+mj-ea"/>
              <a:ea typeface="+mj-ea"/>
            </a:endParaRPr>
          </a:p>
        </p:txBody>
      </p:sp>
      <p:sp>
        <p:nvSpPr>
          <p:cNvPr id="31" name="Google Shape;297;g284785a2eaf_0_107">
            <a:extLst>
              <a:ext uri="{FF2B5EF4-FFF2-40B4-BE49-F238E27FC236}">
                <a16:creationId xmlns:a16="http://schemas.microsoft.com/office/drawing/2014/main" id="{9F920DFA-6B28-447E-B8DB-D846667C10D0}"/>
              </a:ext>
            </a:extLst>
          </p:cNvPr>
          <p:cNvSpPr/>
          <p:nvPr/>
        </p:nvSpPr>
        <p:spPr>
          <a:xfrm>
            <a:off x="11486968" y="6105660"/>
            <a:ext cx="1891584"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chemeClr val="dk1"/>
                </a:solidFill>
                <a:latin typeface="+mj-ea"/>
                <a:ea typeface="+mj-ea"/>
              </a:rPr>
              <a:t>Notification</a:t>
            </a:r>
            <a:endParaRPr sz="2000" b="1" dirty="0">
              <a:latin typeface="+mj-ea"/>
              <a:ea typeface="+mj-ea"/>
            </a:endParaRPr>
          </a:p>
        </p:txBody>
      </p:sp>
      <p:sp>
        <p:nvSpPr>
          <p:cNvPr id="32" name="Google Shape;297;g284785a2eaf_0_107">
            <a:extLst>
              <a:ext uri="{FF2B5EF4-FFF2-40B4-BE49-F238E27FC236}">
                <a16:creationId xmlns:a16="http://schemas.microsoft.com/office/drawing/2014/main" id="{741EBD52-86A1-4ABA-B347-46F905F78108}"/>
              </a:ext>
            </a:extLst>
          </p:cNvPr>
          <p:cNvSpPr/>
          <p:nvPr/>
        </p:nvSpPr>
        <p:spPr>
          <a:xfrm>
            <a:off x="8207896" y="610566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History</a:t>
            </a:r>
            <a:endParaRPr sz="2000" b="1" dirty="0">
              <a:latin typeface="+mj-ea"/>
              <a:ea typeface="+mj-ea"/>
            </a:endParaRPr>
          </a:p>
        </p:txBody>
      </p:sp>
      <p:sp>
        <p:nvSpPr>
          <p:cNvPr id="33" name="Google Shape;297;g284785a2eaf_0_107">
            <a:extLst>
              <a:ext uri="{FF2B5EF4-FFF2-40B4-BE49-F238E27FC236}">
                <a16:creationId xmlns:a16="http://schemas.microsoft.com/office/drawing/2014/main" id="{0ACF7F56-0C61-4FC3-BBC5-CCB05F634A3C}"/>
              </a:ext>
            </a:extLst>
          </p:cNvPr>
          <p:cNvSpPr/>
          <p:nvPr/>
        </p:nvSpPr>
        <p:spPr>
          <a:xfrm>
            <a:off x="4922698" y="6109888"/>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Trade</a:t>
            </a:r>
            <a:endParaRPr sz="2000" b="1" dirty="0">
              <a:latin typeface="+mj-ea"/>
              <a:ea typeface="+mj-ea"/>
            </a:endParaRPr>
          </a:p>
        </p:txBody>
      </p:sp>
      <p:sp>
        <p:nvSpPr>
          <p:cNvPr id="34" name="Google Shape;297;g284785a2eaf_0_107">
            <a:extLst>
              <a:ext uri="{FF2B5EF4-FFF2-40B4-BE49-F238E27FC236}">
                <a16:creationId xmlns:a16="http://schemas.microsoft.com/office/drawing/2014/main" id="{EB649DC6-E0A6-4B66-81C4-0B95BE60C91B}"/>
              </a:ext>
            </a:extLst>
          </p:cNvPr>
          <p:cNvSpPr/>
          <p:nvPr/>
        </p:nvSpPr>
        <p:spPr>
          <a:xfrm>
            <a:off x="14772166" y="610566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chemeClr val="dk1"/>
                </a:solidFill>
                <a:latin typeface="+mj-ea"/>
                <a:ea typeface="+mj-ea"/>
              </a:rPr>
              <a:t>Logout</a:t>
            </a:r>
            <a:endParaRPr sz="2000" b="1" dirty="0">
              <a:latin typeface="+mj-ea"/>
              <a:ea typeface="+mj-ea"/>
            </a:endParaRPr>
          </a:p>
        </p:txBody>
      </p:sp>
      <p:sp>
        <p:nvSpPr>
          <p:cNvPr id="35" name="Google Shape;297;g284785a2eaf_0_107">
            <a:extLst>
              <a:ext uri="{FF2B5EF4-FFF2-40B4-BE49-F238E27FC236}">
                <a16:creationId xmlns:a16="http://schemas.microsoft.com/office/drawing/2014/main" id="{3B8BC9E1-60E9-4E28-B465-9561A7ABFCB7}"/>
              </a:ext>
            </a:extLst>
          </p:cNvPr>
          <p:cNvSpPr/>
          <p:nvPr/>
        </p:nvSpPr>
        <p:spPr>
          <a:xfrm>
            <a:off x="4922698" y="8559724"/>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Order Book</a:t>
            </a:r>
            <a:endParaRPr sz="2000" b="1" dirty="0">
              <a:latin typeface="+mj-ea"/>
              <a:ea typeface="+mj-ea"/>
            </a:endParaRPr>
          </a:p>
        </p:txBody>
      </p:sp>
      <p:sp>
        <p:nvSpPr>
          <p:cNvPr id="36" name="Google Shape;297;g284785a2eaf_0_107">
            <a:extLst>
              <a:ext uri="{FF2B5EF4-FFF2-40B4-BE49-F238E27FC236}">
                <a16:creationId xmlns:a16="http://schemas.microsoft.com/office/drawing/2014/main" id="{7D7C780C-56EA-4192-AABA-79904FBE98D3}"/>
              </a:ext>
            </a:extLst>
          </p:cNvPr>
          <p:cNvSpPr/>
          <p:nvPr/>
        </p:nvSpPr>
        <p:spPr>
          <a:xfrm>
            <a:off x="4922698" y="733557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Chart</a:t>
            </a:r>
            <a:endParaRPr sz="2000" b="1" dirty="0">
              <a:latin typeface="+mj-ea"/>
              <a:ea typeface="+mj-ea"/>
            </a:endParaRPr>
          </a:p>
        </p:txBody>
      </p:sp>
      <p:sp>
        <p:nvSpPr>
          <p:cNvPr id="37" name="Google Shape;297;g284785a2eaf_0_107">
            <a:extLst>
              <a:ext uri="{FF2B5EF4-FFF2-40B4-BE49-F238E27FC236}">
                <a16:creationId xmlns:a16="http://schemas.microsoft.com/office/drawing/2014/main" id="{0DF6425D-DC61-4E2C-A3C0-4519E62E0809}"/>
              </a:ext>
            </a:extLst>
          </p:cNvPr>
          <p:cNvSpPr/>
          <p:nvPr/>
        </p:nvSpPr>
        <p:spPr>
          <a:xfrm>
            <a:off x="14767458" y="733557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My Page</a:t>
            </a:r>
            <a:endParaRPr sz="2000" b="1" dirty="0">
              <a:latin typeface="+mj-ea"/>
              <a:ea typeface="+mj-ea"/>
            </a:endParaRPr>
          </a:p>
        </p:txBody>
      </p:sp>
      <p:sp>
        <p:nvSpPr>
          <p:cNvPr id="38" name="Google Shape;297;g284785a2eaf_0_107">
            <a:extLst>
              <a:ext uri="{FF2B5EF4-FFF2-40B4-BE49-F238E27FC236}">
                <a16:creationId xmlns:a16="http://schemas.microsoft.com/office/drawing/2014/main" id="{6210A673-5B99-42C8-AECF-C1B565EC450E}"/>
              </a:ext>
            </a:extLst>
          </p:cNvPr>
          <p:cNvSpPr/>
          <p:nvPr/>
        </p:nvSpPr>
        <p:spPr>
          <a:xfrm>
            <a:off x="11486968" y="7335570"/>
            <a:ext cx="1891584"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chemeClr val="dk1"/>
                </a:solidFill>
                <a:latin typeface="+mj-ea"/>
                <a:ea typeface="+mj-ea"/>
              </a:rPr>
              <a:t>NoticeBoard</a:t>
            </a:r>
            <a:endParaRPr sz="1900" b="1" dirty="0">
              <a:latin typeface="+mj-ea"/>
              <a:ea typeface="+mj-ea"/>
            </a:endParaRPr>
          </a:p>
        </p:txBody>
      </p:sp>
      <p:sp>
        <p:nvSpPr>
          <p:cNvPr id="39" name="Google Shape;297;g284785a2eaf_0_107">
            <a:extLst>
              <a:ext uri="{FF2B5EF4-FFF2-40B4-BE49-F238E27FC236}">
                <a16:creationId xmlns:a16="http://schemas.microsoft.com/office/drawing/2014/main" id="{4F163DA7-495A-4659-AA2D-5E9C43CFD434}"/>
              </a:ext>
            </a:extLst>
          </p:cNvPr>
          <p:cNvSpPr/>
          <p:nvPr/>
        </p:nvSpPr>
        <p:spPr>
          <a:xfrm>
            <a:off x="8206478" y="733557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chemeClr val="dk1"/>
                </a:solidFill>
                <a:latin typeface="+mj-ea"/>
                <a:ea typeface="+mj-ea"/>
              </a:rPr>
              <a:t>Trade</a:t>
            </a:r>
            <a:br>
              <a:rPr lang="en-US" altLang="ko-KR" sz="2000" b="1" dirty="0">
                <a:solidFill>
                  <a:schemeClr val="dk1"/>
                </a:solidFill>
                <a:latin typeface="+mj-ea"/>
                <a:ea typeface="+mj-ea"/>
              </a:rPr>
            </a:br>
            <a:r>
              <a:rPr lang="en-US" altLang="ko-KR" sz="2000" b="1" dirty="0">
                <a:solidFill>
                  <a:schemeClr val="dk1"/>
                </a:solidFill>
                <a:latin typeface="+mj-ea"/>
                <a:ea typeface="+mj-ea"/>
              </a:rPr>
              <a:t>history</a:t>
            </a:r>
            <a:endParaRPr sz="2000" b="1" dirty="0">
              <a:latin typeface="+mj-ea"/>
              <a:ea typeface="+mj-ea"/>
            </a:endParaRPr>
          </a:p>
        </p:txBody>
      </p:sp>
      <p:sp>
        <p:nvSpPr>
          <p:cNvPr id="40" name="Google Shape;297;g284785a2eaf_0_107">
            <a:extLst>
              <a:ext uri="{FF2B5EF4-FFF2-40B4-BE49-F238E27FC236}">
                <a16:creationId xmlns:a16="http://schemas.microsoft.com/office/drawing/2014/main" id="{7703870B-4327-4760-8E06-18F41F858EC0}"/>
              </a:ext>
            </a:extLst>
          </p:cNvPr>
          <p:cNvSpPr/>
          <p:nvPr/>
        </p:nvSpPr>
        <p:spPr>
          <a:xfrm>
            <a:off x="8234146" y="8559724"/>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ko-KR" sz="2000" b="1" dirty="0">
                <a:solidFill>
                  <a:schemeClr val="dk1"/>
                </a:solidFill>
                <a:latin typeface="+mj-ea"/>
                <a:ea typeface="+mj-ea"/>
              </a:rPr>
              <a:t>Order</a:t>
            </a:r>
            <a:br>
              <a:rPr lang="en-US" altLang="ko-KR" sz="2000" b="1" dirty="0">
                <a:solidFill>
                  <a:schemeClr val="dk1"/>
                </a:solidFill>
                <a:latin typeface="+mj-ea"/>
                <a:ea typeface="+mj-ea"/>
              </a:rPr>
            </a:br>
            <a:r>
              <a:rPr lang="en-US" altLang="ko-KR" sz="2000" b="1" dirty="0">
                <a:solidFill>
                  <a:schemeClr val="dk1"/>
                </a:solidFill>
                <a:latin typeface="+mj-ea"/>
                <a:ea typeface="+mj-ea"/>
              </a:rPr>
              <a:t>history</a:t>
            </a:r>
            <a:endParaRPr sz="2000" b="1" dirty="0">
              <a:latin typeface="+mj-ea"/>
              <a:ea typeface="+mj-ea"/>
            </a:endParaRPr>
          </a:p>
        </p:txBody>
      </p:sp>
      <p:sp>
        <p:nvSpPr>
          <p:cNvPr id="41" name="Google Shape;297;g284785a2eaf_0_107">
            <a:extLst>
              <a:ext uri="{FF2B5EF4-FFF2-40B4-BE49-F238E27FC236}">
                <a16:creationId xmlns:a16="http://schemas.microsoft.com/office/drawing/2014/main" id="{9CC8B5A7-FE99-4FD3-B092-C2E633F3631C}"/>
              </a:ext>
            </a:extLst>
          </p:cNvPr>
          <p:cNvSpPr/>
          <p:nvPr/>
        </p:nvSpPr>
        <p:spPr>
          <a:xfrm>
            <a:off x="1643626" y="7335570"/>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j-ea"/>
                <a:ea typeface="+mj-ea"/>
              </a:rPr>
              <a:t>Key</a:t>
            </a:r>
            <a:endParaRPr sz="2000" b="1" dirty="0">
              <a:latin typeface="+mj-ea"/>
              <a:ea typeface="+mj-ea"/>
            </a:endParaRPr>
          </a:p>
        </p:txBody>
      </p:sp>
      <p:sp>
        <p:nvSpPr>
          <p:cNvPr id="42" name="Google Shape;297;g284785a2eaf_0_107">
            <a:extLst>
              <a:ext uri="{FF2B5EF4-FFF2-40B4-BE49-F238E27FC236}">
                <a16:creationId xmlns:a16="http://schemas.microsoft.com/office/drawing/2014/main" id="{6753AAE2-22E1-49B9-9654-506DF24053D2}"/>
              </a:ext>
            </a:extLst>
          </p:cNvPr>
          <p:cNvSpPr/>
          <p:nvPr/>
        </p:nvSpPr>
        <p:spPr>
          <a:xfrm>
            <a:off x="1600654" y="3759636"/>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chemeClr val="dk1"/>
                </a:solidFill>
                <a:latin typeface="+mj-ea"/>
                <a:ea typeface="+mj-ea"/>
              </a:rPr>
              <a:t>로그인</a:t>
            </a:r>
            <a:endParaRPr sz="2000" b="1" dirty="0">
              <a:latin typeface="+mj-ea"/>
              <a:ea typeface="+mj-ea"/>
            </a:endParaRPr>
          </a:p>
        </p:txBody>
      </p:sp>
      <p:sp>
        <p:nvSpPr>
          <p:cNvPr id="43" name="Google Shape;297;g284785a2eaf_0_107">
            <a:extLst>
              <a:ext uri="{FF2B5EF4-FFF2-40B4-BE49-F238E27FC236}">
                <a16:creationId xmlns:a16="http://schemas.microsoft.com/office/drawing/2014/main" id="{7BDC8416-A900-40E6-90AB-EEABDE9F1155}"/>
              </a:ext>
            </a:extLst>
          </p:cNvPr>
          <p:cNvSpPr/>
          <p:nvPr/>
        </p:nvSpPr>
        <p:spPr>
          <a:xfrm>
            <a:off x="4922698" y="3783644"/>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chemeClr val="dk1"/>
                </a:solidFill>
                <a:latin typeface="+mj-ea"/>
                <a:ea typeface="+mj-ea"/>
              </a:rPr>
              <a:t>메인 페이지</a:t>
            </a:r>
            <a:endParaRPr sz="2000" b="1" dirty="0">
              <a:latin typeface="+mj-ea"/>
              <a:ea typeface="+mj-ea"/>
            </a:endParaRPr>
          </a:p>
        </p:txBody>
      </p:sp>
      <p:cxnSp>
        <p:nvCxnSpPr>
          <p:cNvPr id="44" name="직선 화살표 연결선 43">
            <a:extLst>
              <a:ext uri="{FF2B5EF4-FFF2-40B4-BE49-F238E27FC236}">
                <a16:creationId xmlns:a16="http://schemas.microsoft.com/office/drawing/2014/main" id="{636F6790-446B-443A-908A-1E3AAD2CC742}"/>
              </a:ext>
            </a:extLst>
          </p:cNvPr>
          <p:cNvCxnSpPr>
            <a:cxnSpLocks/>
          </p:cNvCxnSpPr>
          <p:nvPr/>
        </p:nvCxnSpPr>
        <p:spPr>
          <a:xfrm>
            <a:off x="3734457" y="4182686"/>
            <a:ext cx="8710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Google Shape;297;g284785a2eaf_0_107">
            <a:extLst>
              <a:ext uri="{FF2B5EF4-FFF2-40B4-BE49-F238E27FC236}">
                <a16:creationId xmlns:a16="http://schemas.microsoft.com/office/drawing/2014/main" id="{CB774F56-AA69-4835-8F00-522B7E414A40}"/>
              </a:ext>
            </a:extLst>
          </p:cNvPr>
          <p:cNvSpPr/>
          <p:nvPr/>
        </p:nvSpPr>
        <p:spPr>
          <a:xfrm>
            <a:off x="1600654" y="2139213"/>
            <a:ext cx="1872208"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ko-KR" altLang="en-US" sz="2000" b="1" dirty="0">
                <a:solidFill>
                  <a:schemeClr val="dk1"/>
                </a:solidFill>
                <a:latin typeface="+mj-ea"/>
                <a:ea typeface="+mj-ea"/>
              </a:rPr>
              <a:t>회원가입</a:t>
            </a:r>
            <a:endParaRPr sz="2000" b="1" dirty="0">
              <a:latin typeface="+mj-ea"/>
              <a:ea typeface="+mj-ea"/>
            </a:endParaRPr>
          </a:p>
        </p:txBody>
      </p:sp>
      <p:cxnSp>
        <p:nvCxnSpPr>
          <p:cNvPr id="46" name="직선 화살표 연결선 45">
            <a:extLst>
              <a:ext uri="{FF2B5EF4-FFF2-40B4-BE49-F238E27FC236}">
                <a16:creationId xmlns:a16="http://schemas.microsoft.com/office/drawing/2014/main" id="{CC9465F8-D09B-43D4-962A-666F24B420A5}"/>
              </a:ext>
            </a:extLst>
          </p:cNvPr>
          <p:cNvCxnSpPr>
            <a:cxnSpLocks/>
          </p:cNvCxnSpPr>
          <p:nvPr/>
        </p:nvCxnSpPr>
        <p:spPr>
          <a:xfrm>
            <a:off x="2525942" y="3162300"/>
            <a:ext cx="0" cy="466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0EC5A275-6C7B-48AB-9829-2A210F1AAD62}"/>
              </a:ext>
            </a:extLst>
          </p:cNvPr>
          <p:cNvCxnSpPr>
            <a:cxnSpLocks/>
          </p:cNvCxnSpPr>
          <p:nvPr/>
        </p:nvCxnSpPr>
        <p:spPr>
          <a:xfrm>
            <a:off x="2525942" y="5270924"/>
            <a:ext cx="13177620" cy="478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A53D8463-DBA9-4F9D-A8AF-352A5906D3BA}"/>
              </a:ext>
            </a:extLst>
          </p:cNvPr>
          <p:cNvCxnSpPr>
            <a:cxnSpLocks/>
          </p:cNvCxnSpPr>
          <p:nvPr/>
        </p:nvCxnSpPr>
        <p:spPr>
          <a:xfrm>
            <a:off x="5887300" y="4855468"/>
            <a:ext cx="0" cy="10436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1A5D68E-51A7-4FD5-9927-2330EB4B4DA3}"/>
              </a:ext>
            </a:extLst>
          </p:cNvPr>
          <p:cNvCxnSpPr>
            <a:cxnSpLocks/>
          </p:cNvCxnSpPr>
          <p:nvPr/>
        </p:nvCxnSpPr>
        <p:spPr>
          <a:xfrm>
            <a:off x="2542544" y="5256208"/>
            <a:ext cx="564" cy="64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0EDB468-939E-47D9-B35D-605432053914}"/>
              </a:ext>
            </a:extLst>
          </p:cNvPr>
          <p:cNvCxnSpPr>
            <a:cxnSpLocks/>
          </p:cNvCxnSpPr>
          <p:nvPr/>
        </p:nvCxnSpPr>
        <p:spPr>
          <a:xfrm>
            <a:off x="9142018" y="5289301"/>
            <a:ext cx="564" cy="64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A3854E31-B2EB-4415-9CAF-4ADE12BF4D5A}"/>
              </a:ext>
            </a:extLst>
          </p:cNvPr>
          <p:cNvCxnSpPr>
            <a:cxnSpLocks/>
          </p:cNvCxnSpPr>
          <p:nvPr/>
        </p:nvCxnSpPr>
        <p:spPr>
          <a:xfrm>
            <a:off x="12414946" y="5293163"/>
            <a:ext cx="564" cy="64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8785CD07-234D-46E4-B8C4-EAB1CD95EA92}"/>
              </a:ext>
            </a:extLst>
          </p:cNvPr>
          <p:cNvCxnSpPr>
            <a:cxnSpLocks/>
          </p:cNvCxnSpPr>
          <p:nvPr/>
        </p:nvCxnSpPr>
        <p:spPr>
          <a:xfrm>
            <a:off x="15702998" y="5299766"/>
            <a:ext cx="564" cy="642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Google Shape;297;g284785a2eaf_0_107">
            <a:extLst>
              <a:ext uri="{FF2B5EF4-FFF2-40B4-BE49-F238E27FC236}">
                <a16:creationId xmlns:a16="http://schemas.microsoft.com/office/drawing/2014/main" id="{E466E34F-2475-4E6B-B9E3-DFB8807B0F51}"/>
              </a:ext>
            </a:extLst>
          </p:cNvPr>
          <p:cNvSpPr/>
          <p:nvPr/>
        </p:nvSpPr>
        <p:spPr>
          <a:xfrm>
            <a:off x="11469154" y="8559724"/>
            <a:ext cx="1891584" cy="864096"/>
          </a:xfrm>
          <a:prstGeom prst="roundRect">
            <a:avLst>
              <a:gd name="adj" fmla="val 16667"/>
            </a:avLst>
          </a:prstGeom>
          <a:solidFill>
            <a:schemeClr val="bg1">
              <a:lumMod val="85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b="1" dirty="0">
                <a:solidFill>
                  <a:schemeClr val="dk1"/>
                </a:solidFill>
                <a:latin typeface="+mj-ea"/>
                <a:ea typeface="+mj-ea"/>
              </a:rPr>
              <a:t>InfoBoard</a:t>
            </a:r>
            <a:endParaRPr sz="1900" b="1" dirty="0">
              <a:latin typeface="+mj-ea"/>
              <a:ea typeface="+mj-ea"/>
            </a:endParaRPr>
          </a:p>
        </p:txBody>
      </p:sp>
    </p:spTree>
    <p:extLst>
      <p:ext uri="{BB962C8B-B14F-4D97-AF65-F5344CB8AC3E}">
        <p14:creationId xmlns:p14="http://schemas.microsoft.com/office/powerpoint/2010/main" val="82282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Information Architecture </a:t>
            </a:r>
            <a:r>
              <a:rPr lang="en-US" altLang="ko-KR" sz="1600" dirty="0">
                <a:solidFill>
                  <a:schemeClr val="bg1">
                    <a:lumMod val="50000"/>
                  </a:schemeClr>
                </a:solidFill>
                <a:latin typeface="Bahnschrift" panose="020B0502040204020203" pitchFamily="34" charset="0"/>
              </a:rPr>
              <a:t>: site map</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
        <p:nvSpPr>
          <p:cNvPr id="63" name="TextBox 62">
            <a:extLst>
              <a:ext uri="{FF2B5EF4-FFF2-40B4-BE49-F238E27FC236}">
                <a16:creationId xmlns:a16="http://schemas.microsoft.com/office/drawing/2014/main" id="{D62CF53D-5640-415B-B3B5-0E7C00FCBD05}"/>
              </a:ext>
            </a:extLst>
          </p:cNvPr>
          <p:cNvSpPr txBox="1"/>
          <p:nvPr/>
        </p:nvSpPr>
        <p:spPr>
          <a:xfrm>
            <a:off x="2555510" y="3940850"/>
            <a:ext cx="2448272"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문자 인증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QR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코드</a:t>
            </a:r>
          </a:p>
        </p:txBody>
      </p:sp>
      <p:sp>
        <p:nvSpPr>
          <p:cNvPr id="64" name="TextBox 63">
            <a:extLst>
              <a:ext uri="{FF2B5EF4-FFF2-40B4-BE49-F238E27FC236}">
                <a16:creationId xmlns:a16="http://schemas.microsoft.com/office/drawing/2014/main" id="{A8975C2C-D8B9-423E-8514-5E624F72198E}"/>
              </a:ext>
            </a:extLst>
          </p:cNvPr>
          <p:cNvSpPr txBox="1"/>
          <p:nvPr/>
        </p:nvSpPr>
        <p:spPr>
          <a:xfrm>
            <a:off x="5759159" y="3939430"/>
            <a:ext cx="3346640" cy="1162113"/>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총 금액 현황</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채팅창</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메시지 알림</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31F6164E-8D66-4797-809C-46D246D55D51}"/>
              </a:ext>
            </a:extLst>
          </p:cNvPr>
          <p:cNvSpPr txBox="1"/>
          <p:nvPr/>
        </p:nvSpPr>
        <p:spPr>
          <a:xfrm>
            <a:off x="9228932" y="3939430"/>
            <a:ext cx="3871296"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티커 위젯</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실시간 차트 제공</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기술적 분석</a:t>
            </a:r>
          </a:p>
        </p:txBody>
      </p:sp>
      <p:sp>
        <p:nvSpPr>
          <p:cNvPr id="66" name="TextBox 65">
            <a:extLst>
              <a:ext uri="{FF2B5EF4-FFF2-40B4-BE49-F238E27FC236}">
                <a16:creationId xmlns:a16="http://schemas.microsoft.com/office/drawing/2014/main" id="{947E5203-048A-4F41-932A-F169DA2CA346}"/>
              </a:ext>
            </a:extLst>
          </p:cNvPr>
          <p:cNvSpPr txBox="1"/>
          <p:nvPr/>
        </p:nvSpPr>
        <p:spPr>
          <a:xfrm>
            <a:off x="13138168" y="3938381"/>
            <a:ext cx="3617536" cy="790794"/>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Connect Key, Secret Key </a:t>
            </a: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등록</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삭제</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수정</a:t>
            </a:r>
          </a:p>
        </p:txBody>
      </p:sp>
      <p:sp>
        <p:nvSpPr>
          <p:cNvPr id="67" name="TextBox 66">
            <a:extLst>
              <a:ext uri="{FF2B5EF4-FFF2-40B4-BE49-F238E27FC236}">
                <a16:creationId xmlns:a16="http://schemas.microsoft.com/office/drawing/2014/main" id="{C4F0F035-2F30-4124-9606-D71BBBB3B1BF}"/>
              </a:ext>
            </a:extLst>
          </p:cNvPr>
          <p:cNvSpPr txBox="1"/>
          <p:nvPr/>
        </p:nvSpPr>
        <p:spPr>
          <a:xfrm>
            <a:off x="13273616" y="7260287"/>
            <a:ext cx="3346640" cy="1160126"/>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회원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공지사항 관리</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게시물 접근권한</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AEA667F5-CA05-4F87-948C-B2B54EAADC1B}"/>
              </a:ext>
            </a:extLst>
          </p:cNvPr>
          <p:cNvSpPr txBox="1"/>
          <p:nvPr/>
        </p:nvSpPr>
        <p:spPr>
          <a:xfrm>
            <a:off x="9411996" y="7261281"/>
            <a:ext cx="3346640" cy="1898790"/>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목록</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검색</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a:t>
            </a:r>
            <a:r>
              <a:rPr lang="en-US" altLang="ko-KR" sz="1600" dirty="0">
                <a:solidFill>
                  <a:schemeClr val="tx1">
                    <a:lumMod val="50000"/>
                    <a:lumOff val="50000"/>
                  </a:schemeClr>
                </a:solidFill>
                <a:latin typeface="Arial" panose="020B0604020202020204" pitchFamily="34" charset="0"/>
                <a:cs typeface="Arial" panose="020B0604020202020204" pitchFamily="34" charset="0"/>
              </a:rPr>
              <a:t> </a:t>
            </a:r>
            <a:r>
              <a:rPr lang="ko-KR" altLang="en-US" sz="1600" dirty="0">
                <a:solidFill>
                  <a:schemeClr val="tx1">
                    <a:lumMod val="50000"/>
                    <a:lumOff val="50000"/>
                  </a:schemeClr>
                </a:solidFill>
                <a:latin typeface="Arial" panose="020B0604020202020204" pitchFamily="34" charset="0"/>
                <a:cs typeface="Arial" panose="020B0604020202020204" pitchFamily="34" charset="0"/>
              </a:rPr>
              <a:t>상세보기</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수정</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게시글 삭제</a:t>
            </a:r>
          </a:p>
        </p:txBody>
      </p:sp>
      <p:sp>
        <p:nvSpPr>
          <p:cNvPr id="69" name="TextBox 68">
            <a:extLst>
              <a:ext uri="{FF2B5EF4-FFF2-40B4-BE49-F238E27FC236}">
                <a16:creationId xmlns:a16="http://schemas.microsoft.com/office/drawing/2014/main" id="{FCEBA0CA-9C1D-46BB-AA90-0B20553A0BE2}"/>
              </a:ext>
            </a:extLst>
          </p:cNvPr>
          <p:cNvSpPr txBox="1"/>
          <p:nvPr/>
        </p:nvSpPr>
        <p:spPr>
          <a:xfrm>
            <a:off x="5759159" y="7260287"/>
            <a:ext cx="3346640" cy="790794"/>
          </a:xfrm>
          <a:prstGeom prst="rect">
            <a:avLst/>
          </a:prstGeom>
          <a:noFill/>
        </p:spPr>
        <p:txBody>
          <a:bodyPr wrap="square" rtlCol="0">
            <a:spAutoFit/>
          </a:bodyPr>
          <a:lstStyle/>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거래내역</a:t>
            </a:r>
            <a:endParaRPr lang="en-US" altLang="ko-KR" sz="1600" dirty="0">
              <a:solidFill>
                <a:schemeClr val="tx1">
                  <a:lumMod val="50000"/>
                  <a:lumOff val="50000"/>
                </a:schemeClr>
              </a:solidFill>
              <a:latin typeface="Arial" panose="020B0604020202020204" pitchFamily="34" charset="0"/>
              <a:cs typeface="Arial" panose="020B0604020202020204" pitchFamily="34" charset="0"/>
            </a:endParaRPr>
          </a:p>
          <a:p>
            <a:pPr algn="ctr">
              <a:lnSpc>
                <a:spcPct val="150000"/>
              </a:lnSpc>
            </a:pPr>
            <a:r>
              <a:rPr lang="ko-KR" altLang="en-US" sz="1600" dirty="0">
                <a:solidFill>
                  <a:schemeClr val="tx1">
                    <a:lumMod val="50000"/>
                    <a:lumOff val="50000"/>
                  </a:schemeClr>
                </a:solidFill>
                <a:latin typeface="Arial" panose="020B0604020202020204" pitchFamily="34" charset="0"/>
                <a:cs typeface="Arial" panose="020B0604020202020204" pitchFamily="34" charset="0"/>
              </a:rPr>
              <a:t>주문내역</a:t>
            </a:r>
          </a:p>
        </p:txBody>
      </p:sp>
      <p:sp>
        <p:nvSpPr>
          <p:cNvPr id="70" name="TextBox 69">
            <a:extLst>
              <a:ext uri="{FF2B5EF4-FFF2-40B4-BE49-F238E27FC236}">
                <a16:creationId xmlns:a16="http://schemas.microsoft.com/office/drawing/2014/main" id="{B899CD37-8CDD-4090-9F00-A0D4A06F7F8C}"/>
              </a:ext>
            </a:extLst>
          </p:cNvPr>
          <p:cNvSpPr txBox="1"/>
          <p:nvPr/>
        </p:nvSpPr>
        <p:spPr>
          <a:xfrm>
            <a:off x="2100270" y="7260287"/>
            <a:ext cx="3346640" cy="1162113"/>
          </a:xfrm>
          <a:prstGeom prst="rect">
            <a:avLst/>
          </a:prstGeom>
          <a:noFill/>
        </p:spPr>
        <p:txBody>
          <a:bodyPr wrap="square" rtlCol="0">
            <a:spAutoFit/>
          </a:bodyPr>
          <a:lstStyle/>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Fixed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Custom Strategy</a:t>
            </a:r>
          </a:p>
          <a:p>
            <a:pPr algn="ctr">
              <a:lnSpc>
                <a:spcPct val="150000"/>
              </a:lnSpc>
            </a:pPr>
            <a:r>
              <a:rPr lang="en-US" altLang="ko-KR" sz="1600" dirty="0">
                <a:solidFill>
                  <a:schemeClr val="tx1">
                    <a:lumMod val="50000"/>
                    <a:lumOff val="50000"/>
                  </a:schemeClr>
                </a:solidFill>
                <a:latin typeface="Arial" panose="020B0604020202020204" pitchFamily="34" charset="0"/>
                <a:cs typeface="Arial" panose="020B0604020202020204" pitchFamily="34" charset="0"/>
              </a:rPr>
              <a:t>Copy Strategy</a:t>
            </a:r>
            <a:endParaRPr lang="ko-KR" altLang="en-US" sz="16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BA0FAE16-44BB-4A05-B11F-9A7E1FEDF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42" y="2279475"/>
            <a:ext cx="1872208" cy="1458765"/>
          </a:xfrm>
          <a:prstGeom prst="rect">
            <a:avLst/>
          </a:prstGeom>
        </p:spPr>
      </p:pic>
      <p:sp>
        <p:nvSpPr>
          <p:cNvPr id="4" name="TextBox 3">
            <a:extLst>
              <a:ext uri="{FF2B5EF4-FFF2-40B4-BE49-F238E27FC236}">
                <a16:creationId xmlns:a16="http://schemas.microsoft.com/office/drawing/2014/main" id="{30C71138-AD73-4270-8FC5-95E34A20DD2F}"/>
              </a:ext>
            </a:extLst>
          </p:cNvPr>
          <p:cNvSpPr txBox="1"/>
          <p:nvPr/>
        </p:nvSpPr>
        <p:spPr>
          <a:xfrm>
            <a:off x="3269730" y="2735869"/>
            <a:ext cx="1019831"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Login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99918A3-F7D1-413A-ABE5-9B2A25EC2906}"/>
              </a:ext>
            </a:extLst>
          </p:cNvPr>
          <p:cNvSpPr txBox="1"/>
          <p:nvPr/>
        </p:nvSpPr>
        <p:spPr>
          <a:xfrm>
            <a:off x="3341065" y="3190473"/>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로그인</a:t>
            </a:r>
          </a:p>
        </p:txBody>
      </p:sp>
      <p:pic>
        <p:nvPicPr>
          <p:cNvPr id="27" name="그림 26">
            <a:extLst>
              <a:ext uri="{FF2B5EF4-FFF2-40B4-BE49-F238E27FC236}">
                <a16:creationId xmlns:a16="http://schemas.microsoft.com/office/drawing/2014/main" id="{ACC88A5A-3425-4F96-99B6-824B81FF8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377" y="2272547"/>
            <a:ext cx="1872208" cy="1458765"/>
          </a:xfrm>
          <a:prstGeom prst="rect">
            <a:avLst/>
          </a:prstGeom>
        </p:spPr>
      </p:pic>
      <p:sp>
        <p:nvSpPr>
          <p:cNvPr id="28" name="TextBox 27">
            <a:extLst>
              <a:ext uri="{FF2B5EF4-FFF2-40B4-BE49-F238E27FC236}">
                <a16:creationId xmlns:a16="http://schemas.microsoft.com/office/drawing/2014/main" id="{49304278-9017-4904-A561-5A21C4B565C3}"/>
              </a:ext>
            </a:extLst>
          </p:cNvPr>
          <p:cNvSpPr txBox="1"/>
          <p:nvPr/>
        </p:nvSpPr>
        <p:spPr>
          <a:xfrm>
            <a:off x="6872830" y="2726458"/>
            <a:ext cx="122982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Header</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BC8F3FE-D79D-4D24-9670-DE63EC69A4B3}"/>
              </a:ext>
            </a:extLst>
          </p:cNvPr>
          <p:cNvSpPr txBox="1"/>
          <p:nvPr/>
        </p:nvSpPr>
        <p:spPr>
          <a:xfrm>
            <a:off x="7109315" y="3183545"/>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헤더</a:t>
            </a:r>
          </a:p>
        </p:txBody>
      </p:sp>
      <p:pic>
        <p:nvPicPr>
          <p:cNvPr id="31" name="그림 30">
            <a:extLst>
              <a:ext uri="{FF2B5EF4-FFF2-40B4-BE49-F238E27FC236}">
                <a16:creationId xmlns:a16="http://schemas.microsoft.com/office/drawing/2014/main" id="{39E2CDC4-A382-4B22-8443-3C7EBFDF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9212" y="2302011"/>
            <a:ext cx="1872208" cy="1458765"/>
          </a:xfrm>
          <a:prstGeom prst="rect">
            <a:avLst/>
          </a:prstGeom>
        </p:spPr>
      </p:pic>
      <p:sp>
        <p:nvSpPr>
          <p:cNvPr id="32" name="TextBox 31">
            <a:extLst>
              <a:ext uri="{FF2B5EF4-FFF2-40B4-BE49-F238E27FC236}">
                <a16:creationId xmlns:a16="http://schemas.microsoft.com/office/drawing/2014/main" id="{FE1B2C79-0E29-4231-9A36-F25E6DBB3CD9}"/>
              </a:ext>
            </a:extLst>
          </p:cNvPr>
          <p:cNvSpPr txBox="1"/>
          <p:nvPr/>
        </p:nvSpPr>
        <p:spPr>
          <a:xfrm>
            <a:off x="10668000" y="2735869"/>
            <a:ext cx="88517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Main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C8B188A-1727-4BED-88F7-09C3D87F2213}"/>
              </a:ext>
            </a:extLst>
          </p:cNvPr>
          <p:cNvSpPr txBox="1"/>
          <p:nvPr/>
        </p:nvSpPr>
        <p:spPr>
          <a:xfrm>
            <a:off x="10762150" y="3213009"/>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메인</a:t>
            </a:r>
          </a:p>
        </p:txBody>
      </p:sp>
      <p:pic>
        <p:nvPicPr>
          <p:cNvPr id="37" name="그림 36">
            <a:extLst>
              <a:ext uri="{FF2B5EF4-FFF2-40B4-BE49-F238E27FC236}">
                <a16:creationId xmlns:a16="http://schemas.microsoft.com/office/drawing/2014/main" id="{F8D0463B-0CEE-4BB7-91C5-17A52EE8B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0835" y="2300758"/>
            <a:ext cx="1872208" cy="1458765"/>
          </a:xfrm>
          <a:prstGeom prst="rect">
            <a:avLst/>
          </a:prstGeom>
        </p:spPr>
      </p:pic>
      <p:sp>
        <p:nvSpPr>
          <p:cNvPr id="38" name="TextBox 37">
            <a:extLst>
              <a:ext uri="{FF2B5EF4-FFF2-40B4-BE49-F238E27FC236}">
                <a16:creationId xmlns:a16="http://schemas.microsoft.com/office/drawing/2014/main" id="{7F2153CB-9A5E-403F-9DCF-69E1B8264A9B}"/>
              </a:ext>
            </a:extLst>
          </p:cNvPr>
          <p:cNvSpPr txBox="1"/>
          <p:nvPr/>
        </p:nvSpPr>
        <p:spPr>
          <a:xfrm>
            <a:off x="14598123" y="2735868"/>
            <a:ext cx="697627"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API</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104CB35-45D2-455B-B7AE-CB33D313AC21}"/>
              </a:ext>
            </a:extLst>
          </p:cNvPr>
          <p:cNvSpPr txBox="1"/>
          <p:nvPr/>
        </p:nvSpPr>
        <p:spPr>
          <a:xfrm>
            <a:off x="14476298" y="3211756"/>
            <a:ext cx="94128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키 관리</a:t>
            </a:r>
          </a:p>
        </p:txBody>
      </p:sp>
      <p:pic>
        <p:nvPicPr>
          <p:cNvPr id="40" name="그림 39">
            <a:extLst>
              <a:ext uri="{FF2B5EF4-FFF2-40B4-BE49-F238E27FC236}">
                <a16:creationId xmlns:a16="http://schemas.microsoft.com/office/drawing/2014/main" id="{C7F3D84D-9927-4C6F-9463-05EA6D96C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42" y="5636516"/>
            <a:ext cx="1872208" cy="1458765"/>
          </a:xfrm>
          <a:prstGeom prst="rect">
            <a:avLst/>
          </a:prstGeom>
        </p:spPr>
      </p:pic>
      <p:sp>
        <p:nvSpPr>
          <p:cNvPr id="41" name="TextBox 40">
            <a:extLst>
              <a:ext uri="{FF2B5EF4-FFF2-40B4-BE49-F238E27FC236}">
                <a16:creationId xmlns:a16="http://schemas.microsoft.com/office/drawing/2014/main" id="{27441E69-0250-4CCE-B3CE-892AE8323F7A}"/>
              </a:ext>
            </a:extLst>
          </p:cNvPr>
          <p:cNvSpPr txBox="1"/>
          <p:nvPr/>
        </p:nvSpPr>
        <p:spPr>
          <a:xfrm>
            <a:off x="3131168" y="6135065"/>
            <a:ext cx="129458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Trading</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2B68437-24F4-4E95-A570-64E43A1D5E6F}"/>
              </a:ext>
            </a:extLst>
          </p:cNvPr>
          <p:cNvSpPr txBox="1"/>
          <p:nvPr/>
        </p:nvSpPr>
        <p:spPr>
          <a:xfrm>
            <a:off x="3450424" y="6596541"/>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거래</a:t>
            </a:r>
          </a:p>
        </p:txBody>
      </p:sp>
      <p:pic>
        <p:nvPicPr>
          <p:cNvPr id="43" name="그림 42">
            <a:extLst>
              <a:ext uri="{FF2B5EF4-FFF2-40B4-BE49-F238E27FC236}">
                <a16:creationId xmlns:a16="http://schemas.microsoft.com/office/drawing/2014/main" id="{69389C0C-6D04-4156-A946-83085D1BB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950" y="5641448"/>
            <a:ext cx="1872208" cy="1458765"/>
          </a:xfrm>
          <a:prstGeom prst="rect">
            <a:avLst/>
          </a:prstGeom>
        </p:spPr>
      </p:pic>
      <p:sp>
        <p:nvSpPr>
          <p:cNvPr id="44" name="TextBox 43">
            <a:extLst>
              <a:ext uri="{FF2B5EF4-FFF2-40B4-BE49-F238E27FC236}">
                <a16:creationId xmlns:a16="http://schemas.microsoft.com/office/drawing/2014/main" id="{2AF7F909-4FC8-4BB2-A297-C825C2B50C7C}"/>
              </a:ext>
            </a:extLst>
          </p:cNvPr>
          <p:cNvSpPr txBox="1"/>
          <p:nvPr/>
        </p:nvSpPr>
        <p:spPr>
          <a:xfrm>
            <a:off x="6864815" y="6135065"/>
            <a:ext cx="1245854"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History</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05F916A-94B4-45B6-AA94-B7E303B2A7E9}"/>
              </a:ext>
            </a:extLst>
          </p:cNvPr>
          <p:cNvSpPr txBox="1"/>
          <p:nvPr/>
        </p:nvSpPr>
        <p:spPr>
          <a:xfrm>
            <a:off x="7106888" y="6602644"/>
            <a:ext cx="646332"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기록</a:t>
            </a:r>
          </a:p>
        </p:txBody>
      </p:sp>
      <p:pic>
        <p:nvPicPr>
          <p:cNvPr id="46" name="그림 45">
            <a:extLst>
              <a:ext uri="{FF2B5EF4-FFF2-40B4-BE49-F238E27FC236}">
                <a16:creationId xmlns:a16="http://schemas.microsoft.com/office/drawing/2014/main" id="{9F475CB7-B608-4F6E-999C-0DA1550B0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268" y="5636516"/>
            <a:ext cx="1872208" cy="1458765"/>
          </a:xfrm>
          <a:prstGeom prst="rect">
            <a:avLst/>
          </a:prstGeom>
        </p:spPr>
      </p:pic>
      <p:sp>
        <p:nvSpPr>
          <p:cNvPr id="47" name="TextBox 46">
            <a:extLst>
              <a:ext uri="{FF2B5EF4-FFF2-40B4-BE49-F238E27FC236}">
                <a16:creationId xmlns:a16="http://schemas.microsoft.com/office/drawing/2014/main" id="{F9FC3BCA-42C4-44A6-8F2F-C17D5020994A}"/>
              </a:ext>
            </a:extLst>
          </p:cNvPr>
          <p:cNvSpPr txBox="1"/>
          <p:nvPr/>
        </p:nvSpPr>
        <p:spPr>
          <a:xfrm>
            <a:off x="10193967" y="6135065"/>
            <a:ext cx="1875835"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Notification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8B99487-B0F2-4C18-8087-85639CAC58A6}"/>
              </a:ext>
            </a:extLst>
          </p:cNvPr>
          <p:cNvSpPr txBox="1"/>
          <p:nvPr/>
        </p:nvSpPr>
        <p:spPr>
          <a:xfrm>
            <a:off x="10351784" y="6596541"/>
            <a:ext cx="1467068"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공지 및 정보</a:t>
            </a:r>
          </a:p>
        </p:txBody>
      </p:sp>
      <p:pic>
        <p:nvPicPr>
          <p:cNvPr id="49" name="그림 48">
            <a:extLst>
              <a:ext uri="{FF2B5EF4-FFF2-40B4-BE49-F238E27FC236}">
                <a16:creationId xmlns:a16="http://schemas.microsoft.com/office/drawing/2014/main" id="{0D5D6383-B040-4F1B-8D98-B2B8BC03D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33" y="5635345"/>
            <a:ext cx="1872208" cy="1458765"/>
          </a:xfrm>
          <a:prstGeom prst="rect">
            <a:avLst/>
          </a:prstGeom>
        </p:spPr>
      </p:pic>
      <p:sp>
        <p:nvSpPr>
          <p:cNvPr id="50" name="TextBox 49">
            <a:extLst>
              <a:ext uri="{FF2B5EF4-FFF2-40B4-BE49-F238E27FC236}">
                <a16:creationId xmlns:a16="http://schemas.microsoft.com/office/drawing/2014/main" id="{43DF22E3-9AA7-41A5-A415-862289297489}"/>
              </a:ext>
            </a:extLst>
          </p:cNvPr>
          <p:cNvSpPr txBox="1"/>
          <p:nvPr/>
        </p:nvSpPr>
        <p:spPr>
          <a:xfrm>
            <a:off x="14391698" y="6128962"/>
            <a:ext cx="1141659" cy="461665"/>
          </a:xfrm>
          <a:prstGeom prst="rect">
            <a:avLst/>
          </a:prstGeom>
          <a:noFill/>
        </p:spPr>
        <p:txBody>
          <a:bodyPr wrap="none" rtlCol="0">
            <a:spAutoFit/>
          </a:bodyPr>
          <a:lstStyle/>
          <a:p>
            <a:r>
              <a:rPr lang="en-US" altLang="ko-KR" sz="2400" b="1" dirty="0">
                <a:solidFill>
                  <a:schemeClr val="bg1"/>
                </a:solidFill>
                <a:latin typeface="Arial" panose="020B0604020202020204" pitchFamily="34" charset="0"/>
                <a:cs typeface="Arial" panose="020B0604020202020204" pitchFamily="34" charset="0"/>
              </a:rPr>
              <a:t>Admin</a:t>
            </a:r>
            <a:endParaRPr lang="ko-KR" altLang="en-US" sz="2400" b="1" dirty="0">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4A1ABFB8-8612-4BEA-8AE9-1B445C3DB8A7}"/>
              </a:ext>
            </a:extLst>
          </p:cNvPr>
          <p:cNvSpPr txBox="1"/>
          <p:nvPr/>
        </p:nvSpPr>
        <p:spPr>
          <a:xfrm>
            <a:off x="14518357" y="6596541"/>
            <a:ext cx="877163" cy="369332"/>
          </a:xfrm>
          <a:prstGeom prst="rect">
            <a:avLst/>
          </a:prstGeom>
          <a:noFill/>
        </p:spPr>
        <p:txBody>
          <a:bodyPr wrap="none" rtlCol="0">
            <a:spAutoFit/>
          </a:bodyPr>
          <a:lstStyle/>
          <a:p>
            <a:pPr algn="ctr"/>
            <a:r>
              <a:rPr lang="ko-KR" altLang="en-US" b="1" dirty="0">
                <a:solidFill>
                  <a:srgbClr val="1B6282"/>
                </a:solidFill>
                <a:latin typeface="Arial" panose="020B0604020202020204" pitchFamily="34" charset="0"/>
                <a:cs typeface="Arial" panose="020B0604020202020204" pitchFamily="34" charset="0"/>
              </a:rPr>
              <a:t>관리자</a:t>
            </a:r>
          </a:p>
        </p:txBody>
      </p:sp>
    </p:spTree>
    <p:extLst>
      <p:ext uri="{BB962C8B-B14F-4D97-AF65-F5344CB8AC3E}">
        <p14:creationId xmlns:p14="http://schemas.microsoft.com/office/powerpoint/2010/main" val="382082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ERD</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Tree>
    <p:extLst>
      <p:ext uri="{BB962C8B-B14F-4D97-AF65-F5344CB8AC3E}">
        <p14:creationId xmlns:p14="http://schemas.microsoft.com/office/powerpoint/2010/main" val="1869866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Development Environment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설계</a:t>
            </a:r>
            <a:endParaRPr lang="en-US" sz="4405" dirty="0">
              <a:solidFill>
                <a:srgbClr val="474747"/>
              </a:solidFill>
              <a:ea typeface="Source Han Sans KR Bold"/>
            </a:endParaRPr>
          </a:p>
        </p:txBody>
      </p:sp>
    </p:spTree>
    <p:extLst>
      <p:ext uri="{BB962C8B-B14F-4D97-AF65-F5344CB8AC3E}">
        <p14:creationId xmlns:p14="http://schemas.microsoft.com/office/powerpoint/2010/main" val="595956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848199"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001933" y="502065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718866" y="5003951"/>
            <a:ext cx="7561359"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프로젝트 진행 </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작업일정 </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460192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
            <a:extLst>
              <a:ext uri="{FF2B5EF4-FFF2-40B4-BE49-F238E27FC236}">
                <a16:creationId xmlns:a16="http://schemas.microsoft.com/office/drawing/2014/main" id="{806DD0EF-5E0A-40CF-A376-5D03A0174E9E}"/>
              </a:ext>
            </a:extLst>
          </p:cNvPr>
          <p:cNvGrpSpPr/>
          <p:nvPr/>
        </p:nvGrpSpPr>
        <p:grpSpPr>
          <a:xfrm>
            <a:off x="0" y="4610099"/>
            <a:ext cx="18288000" cy="5676901"/>
            <a:chOff x="0" y="0"/>
            <a:chExt cx="4860076" cy="1198295"/>
          </a:xfrm>
        </p:grpSpPr>
        <p:sp>
          <p:nvSpPr>
            <p:cNvPr id="49" name="Freeform 3">
              <a:extLst>
                <a:ext uri="{FF2B5EF4-FFF2-40B4-BE49-F238E27FC236}">
                  <a16:creationId xmlns:a16="http://schemas.microsoft.com/office/drawing/2014/main" id="{3242553B-AC4C-4681-8B10-ECF314EE449E}"/>
                </a:ext>
              </a:extLst>
            </p:cNvPr>
            <p:cNvSpPr/>
            <p:nvPr/>
          </p:nvSpPr>
          <p:spPr>
            <a:xfrm>
              <a:off x="0" y="0"/>
              <a:ext cx="4860076" cy="1198295"/>
            </a:xfrm>
            <a:custGeom>
              <a:avLst/>
              <a:gdLst/>
              <a:ahLst/>
              <a:cxnLst/>
              <a:rect l="l" t="t" r="r" b="b"/>
              <a:pathLst>
                <a:path w="4860076" h="1198295">
                  <a:moveTo>
                    <a:pt x="0" y="0"/>
                  </a:moveTo>
                  <a:lnTo>
                    <a:pt x="4860076" y="0"/>
                  </a:lnTo>
                  <a:lnTo>
                    <a:pt x="4860076" y="1198295"/>
                  </a:lnTo>
                  <a:lnTo>
                    <a:pt x="0" y="1198295"/>
                  </a:lnTo>
                  <a:close/>
                </a:path>
              </a:pathLst>
            </a:custGeom>
            <a:solidFill>
              <a:srgbClr val="172459"/>
            </a:solidFill>
          </p:spPr>
        </p:sp>
        <p:sp>
          <p:nvSpPr>
            <p:cNvPr id="50" name="TextBox 4">
              <a:extLst>
                <a:ext uri="{FF2B5EF4-FFF2-40B4-BE49-F238E27FC236}">
                  <a16:creationId xmlns:a16="http://schemas.microsoft.com/office/drawing/2014/main" id="{C47EB88B-21C9-4464-9755-E8BC27919659}"/>
                </a:ext>
              </a:extLst>
            </p:cNvPr>
            <p:cNvSpPr txBox="1"/>
            <p:nvPr/>
          </p:nvSpPr>
          <p:spPr>
            <a:xfrm>
              <a:off x="0" y="-47625"/>
              <a:ext cx="4860076" cy="1245920"/>
            </a:xfrm>
            <a:prstGeom prst="rect">
              <a:avLst/>
            </a:prstGeom>
          </p:spPr>
          <p:txBody>
            <a:bodyPr lIns="50800" tIns="50800" rIns="50800" bIns="50800" rtlCol="0" anchor="ctr"/>
            <a:lstStyle/>
            <a:p>
              <a:pPr algn="ctr">
                <a:lnSpc>
                  <a:spcPts val="35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Divide roles and responsibilities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역할분담</a:t>
            </a:r>
            <a:endParaRPr lang="en-US" sz="4405" dirty="0">
              <a:solidFill>
                <a:srgbClr val="474747"/>
              </a:solidFill>
              <a:ea typeface="Source Han Sans KR Bold"/>
            </a:endParaRPr>
          </a:p>
        </p:txBody>
      </p:sp>
      <p:grpSp>
        <p:nvGrpSpPr>
          <p:cNvPr id="23" name="Group 5">
            <a:extLst>
              <a:ext uri="{FF2B5EF4-FFF2-40B4-BE49-F238E27FC236}">
                <a16:creationId xmlns:a16="http://schemas.microsoft.com/office/drawing/2014/main" id="{E6A1165A-E6B7-44FF-B368-9CBB1BA3927F}"/>
              </a:ext>
            </a:extLst>
          </p:cNvPr>
          <p:cNvGrpSpPr/>
          <p:nvPr/>
        </p:nvGrpSpPr>
        <p:grpSpPr>
          <a:xfrm>
            <a:off x="1453506" y="3672478"/>
            <a:ext cx="2007115" cy="2007107"/>
            <a:chOff x="0" y="0"/>
            <a:chExt cx="6350000" cy="6349975"/>
          </a:xfrm>
        </p:grpSpPr>
        <p:sp>
          <p:nvSpPr>
            <p:cNvPr id="24" name="Freeform 6">
              <a:extLst>
                <a:ext uri="{FF2B5EF4-FFF2-40B4-BE49-F238E27FC236}">
                  <a16:creationId xmlns:a16="http://schemas.microsoft.com/office/drawing/2014/main" id="{EC03F8FC-72E6-4D4E-8CB9-4AF9F772313E}"/>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6224" t="-34887" r="-1318" b="-41427"/>
              </a:stretch>
            </a:blipFill>
          </p:spPr>
        </p:sp>
      </p:grpSp>
      <p:grpSp>
        <p:nvGrpSpPr>
          <p:cNvPr id="25" name="Group 7">
            <a:extLst>
              <a:ext uri="{FF2B5EF4-FFF2-40B4-BE49-F238E27FC236}">
                <a16:creationId xmlns:a16="http://schemas.microsoft.com/office/drawing/2014/main" id="{A662F0F2-A88D-41FE-849C-BBBC102A79CA}"/>
              </a:ext>
            </a:extLst>
          </p:cNvPr>
          <p:cNvGrpSpPr/>
          <p:nvPr/>
        </p:nvGrpSpPr>
        <p:grpSpPr>
          <a:xfrm>
            <a:off x="4796974" y="3672478"/>
            <a:ext cx="2007115" cy="2007107"/>
            <a:chOff x="0" y="0"/>
            <a:chExt cx="6350000" cy="6349975"/>
          </a:xfrm>
        </p:grpSpPr>
        <p:sp>
          <p:nvSpPr>
            <p:cNvPr id="26" name="Freeform 8">
              <a:extLst>
                <a:ext uri="{FF2B5EF4-FFF2-40B4-BE49-F238E27FC236}">
                  <a16:creationId xmlns:a16="http://schemas.microsoft.com/office/drawing/2014/main" id="{8192CFA0-9BB7-4589-9966-2DE6C4A5B6A4}"/>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2305" t="-2181" b="-47559"/>
              </a:stretch>
            </a:blipFill>
          </p:spPr>
        </p:sp>
      </p:grpSp>
      <p:grpSp>
        <p:nvGrpSpPr>
          <p:cNvPr id="27" name="Group 9">
            <a:extLst>
              <a:ext uri="{FF2B5EF4-FFF2-40B4-BE49-F238E27FC236}">
                <a16:creationId xmlns:a16="http://schemas.microsoft.com/office/drawing/2014/main" id="{3410CED7-E77E-4C28-96AF-830F95CD721E}"/>
              </a:ext>
            </a:extLst>
          </p:cNvPr>
          <p:cNvGrpSpPr/>
          <p:nvPr/>
        </p:nvGrpSpPr>
        <p:grpSpPr>
          <a:xfrm>
            <a:off x="8140442" y="3672478"/>
            <a:ext cx="2007115" cy="2007107"/>
            <a:chOff x="0" y="0"/>
            <a:chExt cx="6350000" cy="6349975"/>
          </a:xfrm>
        </p:grpSpPr>
        <p:sp>
          <p:nvSpPr>
            <p:cNvPr id="28" name="Freeform 10">
              <a:extLst>
                <a:ext uri="{FF2B5EF4-FFF2-40B4-BE49-F238E27FC236}">
                  <a16:creationId xmlns:a16="http://schemas.microsoft.com/office/drawing/2014/main" id="{AD831CA1-E2BB-4CF9-AD83-804874C961FC}"/>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6591" r="-6993" b="-53998"/>
              </a:stretch>
            </a:blipFill>
          </p:spPr>
        </p:sp>
      </p:grpSp>
      <p:grpSp>
        <p:nvGrpSpPr>
          <p:cNvPr id="29" name="Group 11">
            <a:extLst>
              <a:ext uri="{FF2B5EF4-FFF2-40B4-BE49-F238E27FC236}">
                <a16:creationId xmlns:a16="http://schemas.microsoft.com/office/drawing/2014/main" id="{A2DA7C9C-564B-4656-8DFF-0D6327B2462E}"/>
              </a:ext>
            </a:extLst>
          </p:cNvPr>
          <p:cNvGrpSpPr/>
          <p:nvPr/>
        </p:nvGrpSpPr>
        <p:grpSpPr>
          <a:xfrm>
            <a:off x="11483910" y="3672478"/>
            <a:ext cx="2007115" cy="2007107"/>
            <a:chOff x="0" y="0"/>
            <a:chExt cx="6350000" cy="6349975"/>
          </a:xfrm>
        </p:grpSpPr>
        <p:sp>
          <p:nvSpPr>
            <p:cNvPr id="30" name="Freeform 12">
              <a:extLst>
                <a:ext uri="{FF2B5EF4-FFF2-40B4-BE49-F238E27FC236}">
                  <a16:creationId xmlns:a16="http://schemas.microsoft.com/office/drawing/2014/main" id="{14AE79B6-D8C2-456F-B064-17CF5E0E9915}"/>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544" t="-2727" r="-57140" b="-3063"/>
              </a:stretch>
            </a:blipFill>
          </p:spPr>
        </p:sp>
      </p:grpSp>
      <p:grpSp>
        <p:nvGrpSpPr>
          <p:cNvPr id="31" name="Group 13">
            <a:extLst>
              <a:ext uri="{FF2B5EF4-FFF2-40B4-BE49-F238E27FC236}">
                <a16:creationId xmlns:a16="http://schemas.microsoft.com/office/drawing/2014/main" id="{97EB3082-063F-4F78-9A06-BEBB01E77AE7}"/>
              </a:ext>
            </a:extLst>
          </p:cNvPr>
          <p:cNvGrpSpPr/>
          <p:nvPr/>
        </p:nvGrpSpPr>
        <p:grpSpPr>
          <a:xfrm>
            <a:off x="14827378" y="3672478"/>
            <a:ext cx="2007115" cy="2007107"/>
            <a:chOff x="0" y="0"/>
            <a:chExt cx="6350000" cy="6349975"/>
          </a:xfrm>
        </p:grpSpPr>
        <p:sp>
          <p:nvSpPr>
            <p:cNvPr id="32" name="Freeform 14">
              <a:extLst>
                <a:ext uri="{FF2B5EF4-FFF2-40B4-BE49-F238E27FC236}">
                  <a16:creationId xmlns:a16="http://schemas.microsoft.com/office/drawing/2014/main" id="{486FEB59-E3C7-4686-9147-5BC68244435D}"/>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8769" r="-23410" b="-8052"/>
              </a:stretch>
            </a:blipFill>
          </p:spPr>
        </p:sp>
      </p:grpSp>
      <p:sp>
        <p:nvSpPr>
          <p:cNvPr id="33" name="TextBox 15">
            <a:extLst>
              <a:ext uri="{FF2B5EF4-FFF2-40B4-BE49-F238E27FC236}">
                <a16:creationId xmlns:a16="http://schemas.microsoft.com/office/drawing/2014/main" id="{84F547D6-CF42-4026-98FA-10C3CAC97705}"/>
              </a:ext>
            </a:extLst>
          </p:cNvPr>
          <p:cNvSpPr txBox="1"/>
          <p:nvPr/>
        </p:nvSpPr>
        <p:spPr>
          <a:xfrm>
            <a:off x="1453506" y="5870085"/>
            <a:ext cx="2007115" cy="371475"/>
          </a:xfrm>
          <a:prstGeom prst="rect">
            <a:avLst/>
          </a:prstGeom>
        </p:spPr>
        <p:txBody>
          <a:bodyPr lIns="0" tIns="0" rIns="0" bIns="0" rtlCol="0" anchor="t">
            <a:spAutoFit/>
          </a:bodyPr>
          <a:lstStyle/>
          <a:p>
            <a:pPr algn="ctr">
              <a:lnSpc>
                <a:spcPts val="2879"/>
              </a:lnSpc>
            </a:pPr>
            <a:r>
              <a:rPr lang="en-US" sz="2400" spc="120" dirty="0">
                <a:solidFill>
                  <a:srgbClr val="89ADDF"/>
                </a:solidFill>
                <a:ea typeface="Arita Dotum Semi-Bold"/>
              </a:rPr>
              <a:t>강은서</a:t>
            </a:r>
          </a:p>
        </p:txBody>
      </p:sp>
      <p:sp>
        <p:nvSpPr>
          <p:cNvPr id="34" name="TextBox 16">
            <a:extLst>
              <a:ext uri="{FF2B5EF4-FFF2-40B4-BE49-F238E27FC236}">
                <a16:creationId xmlns:a16="http://schemas.microsoft.com/office/drawing/2014/main" id="{44569ED2-78F7-4752-9E2A-7E98FC71DAEA}"/>
              </a:ext>
            </a:extLst>
          </p:cNvPr>
          <p:cNvSpPr txBox="1"/>
          <p:nvPr/>
        </p:nvSpPr>
        <p:spPr>
          <a:xfrm>
            <a:off x="1453506" y="6591300"/>
            <a:ext cx="2007115" cy="293370"/>
          </a:xfrm>
          <a:prstGeom prst="rect">
            <a:avLst/>
          </a:prstGeom>
        </p:spPr>
        <p:txBody>
          <a:bodyPr lIns="0" tIns="0" rIns="0" bIns="0" rtlCol="0" anchor="t">
            <a:spAutoFit/>
          </a:bodyPr>
          <a:lstStyle/>
          <a:p>
            <a:pPr algn="ctr">
              <a:lnSpc>
                <a:spcPts val="2250"/>
              </a:lnSpc>
            </a:pPr>
            <a:r>
              <a:rPr lang="en-US" sz="1800" dirty="0">
                <a:solidFill>
                  <a:srgbClr val="FFFFFF"/>
                </a:solidFill>
                <a:ea typeface="Arita Dotum Medium"/>
              </a:rPr>
              <a:t>총괄 감독</a:t>
            </a:r>
          </a:p>
        </p:txBody>
      </p:sp>
      <p:sp>
        <p:nvSpPr>
          <p:cNvPr id="35" name="TextBox 17">
            <a:extLst>
              <a:ext uri="{FF2B5EF4-FFF2-40B4-BE49-F238E27FC236}">
                <a16:creationId xmlns:a16="http://schemas.microsoft.com/office/drawing/2014/main" id="{A2F44731-8728-4083-9659-60D875A70679}"/>
              </a:ext>
            </a:extLst>
          </p:cNvPr>
          <p:cNvSpPr txBox="1"/>
          <p:nvPr/>
        </p:nvSpPr>
        <p:spPr>
          <a:xfrm>
            <a:off x="11483910" y="6591300"/>
            <a:ext cx="2007115" cy="579120"/>
          </a:xfrm>
          <a:prstGeom prst="rect">
            <a:avLst/>
          </a:prstGeom>
        </p:spPr>
        <p:txBody>
          <a:bodyPr lIns="0" tIns="0" rIns="0" bIns="0" rtlCol="0" anchor="t">
            <a:spAutoFit/>
          </a:bodyPr>
          <a:lstStyle/>
          <a:p>
            <a:pPr algn="ctr">
              <a:lnSpc>
                <a:spcPts val="2250"/>
              </a:lnSpc>
            </a:pPr>
            <a:r>
              <a:rPr lang="en-US" sz="1800" dirty="0">
                <a:solidFill>
                  <a:srgbClr val="FFFFFF"/>
                </a:solidFill>
                <a:latin typeface="Arita Dotum Medium"/>
                <a:ea typeface="Arita Dotum Medium"/>
              </a:rPr>
              <a:t>3D 그래픽</a:t>
            </a:r>
          </a:p>
          <a:p>
            <a:pPr algn="ctr">
              <a:lnSpc>
                <a:spcPts val="2250"/>
              </a:lnSpc>
            </a:pPr>
            <a:r>
              <a:rPr lang="en-US" sz="1800" dirty="0">
                <a:solidFill>
                  <a:srgbClr val="FFFFFF"/>
                </a:solidFill>
                <a:ea typeface="Arita Dotum Medium"/>
              </a:rPr>
              <a:t>디자이너</a:t>
            </a:r>
          </a:p>
        </p:txBody>
      </p:sp>
      <p:sp>
        <p:nvSpPr>
          <p:cNvPr id="36" name="TextBox 18">
            <a:extLst>
              <a:ext uri="{FF2B5EF4-FFF2-40B4-BE49-F238E27FC236}">
                <a16:creationId xmlns:a16="http://schemas.microsoft.com/office/drawing/2014/main" id="{C52AC405-E7E9-4EFC-82DA-25113460CB50}"/>
              </a:ext>
            </a:extLst>
          </p:cNvPr>
          <p:cNvSpPr txBox="1"/>
          <p:nvPr/>
        </p:nvSpPr>
        <p:spPr>
          <a:xfrm>
            <a:off x="11483910" y="5870085"/>
            <a:ext cx="2007115" cy="371475"/>
          </a:xfrm>
          <a:prstGeom prst="rect">
            <a:avLst/>
          </a:prstGeom>
        </p:spPr>
        <p:txBody>
          <a:bodyPr lIns="0" tIns="0" rIns="0" bIns="0" rtlCol="0" anchor="t">
            <a:spAutoFit/>
          </a:bodyPr>
          <a:lstStyle/>
          <a:p>
            <a:pPr marL="0" lvl="0" indent="0" algn="ctr">
              <a:lnSpc>
                <a:spcPts val="2879"/>
              </a:lnSpc>
            </a:pPr>
            <a:r>
              <a:rPr lang="en-US" sz="2400" spc="120" dirty="0">
                <a:solidFill>
                  <a:srgbClr val="89ADDF"/>
                </a:solidFill>
                <a:ea typeface="Arita Dotum Semi-Bold"/>
              </a:rPr>
              <a:t>정준식</a:t>
            </a:r>
          </a:p>
        </p:txBody>
      </p:sp>
      <p:sp>
        <p:nvSpPr>
          <p:cNvPr id="37" name="TextBox 19">
            <a:extLst>
              <a:ext uri="{FF2B5EF4-FFF2-40B4-BE49-F238E27FC236}">
                <a16:creationId xmlns:a16="http://schemas.microsoft.com/office/drawing/2014/main" id="{81733316-1ED9-4862-8A04-FE94E5796764}"/>
              </a:ext>
            </a:extLst>
          </p:cNvPr>
          <p:cNvSpPr txBox="1"/>
          <p:nvPr/>
        </p:nvSpPr>
        <p:spPr>
          <a:xfrm>
            <a:off x="14827378" y="6591300"/>
            <a:ext cx="2007115" cy="293370"/>
          </a:xfrm>
          <a:prstGeom prst="rect">
            <a:avLst/>
          </a:prstGeom>
        </p:spPr>
        <p:txBody>
          <a:bodyPr lIns="0" tIns="0" rIns="0" bIns="0" rtlCol="0" anchor="t">
            <a:spAutoFit/>
          </a:bodyPr>
          <a:lstStyle/>
          <a:p>
            <a:pPr algn="ctr">
              <a:lnSpc>
                <a:spcPts val="2250"/>
              </a:lnSpc>
            </a:pPr>
            <a:r>
              <a:rPr lang="en-US" sz="1800" dirty="0">
                <a:solidFill>
                  <a:srgbClr val="FFFFFF"/>
                </a:solidFill>
                <a:ea typeface="Arita Dotum Medium"/>
              </a:rPr>
              <a:t>감독</a:t>
            </a:r>
          </a:p>
        </p:txBody>
      </p:sp>
      <p:sp>
        <p:nvSpPr>
          <p:cNvPr id="38" name="TextBox 20">
            <a:extLst>
              <a:ext uri="{FF2B5EF4-FFF2-40B4-BE49-F238E27FC236}">
                <a16:creationId xmlns:a16="http://schemas.microsoft.com/office/drawing/2014/main" id="{41087749-C817-4581-AF5B-5B2BA9E5E2C8}"/>
              </a:ext>
            </a:extLst>
          </p:cNvPr>
          <p:cNvSpPr txBox="1"/>
          <p:nvPr/>
        </p:nvSpPr>
        <p:spPr>
          <a:xfrm>
            <a:off x="14827378" y="5870085"/>
            <a:ext cx="2007115" cy="371475"/>
          </a:xfrm>
          <a:prstGeom prst="rect">
            <a:avLst/>
          </a:prstGeom>
        </p:spPr>
        <p:txBody>
          <a:bodyPr lIns="0" tIns="0" rIns="0" bIns="0" rtlCol="0" anchor="t">
            <a:spAutoFit/>
          </a:bodyPr>
          <a:lstStyle/>
          <a:p>
            <a:pPr marL="0" lvl="0" indent="0" algn="ctr">
              <a:lnSpc>
                <a:spcPts val="2879"/>
              </a:lnSpc>
            </a:pPr>
            <a:r>
              <a:rPr lang="en-US" sz="2400" spc="120" dirty="0">
                <a:solidFill>
                  <a:srgbClr val="89ADDF"/>
                </a:solidFill>
                <a:ea typeface="Arita Dotum Semi-Bold"/>
              </a:rPr>
              <a:t>윤지민</a:t>
            </a:r>
          </a:p>
        </p:txBody>
      </p:sp>
      <p:sp>
        <p:nvSpPr>
          <p:cNvPr id="39" name="TextBox 21">
            <a:extLst>
              <a:ext uri="{FF2B5EF4-FFF2-40B4-BE49-F238E27FC236}">
                <a16:creationId xmlns:a16="http://schemas.microsoft.com/office/drawing/2014/main" id="{F8B84FFA-490F-47EB-B717-89DD5BA9ADF0}"/>
              </a:ext>
            </a:extLst>
          </p:cNvPr>
          <p:cNvSpPr txBox="1"/>
          <p:nvPr/>
        </p:nvSpPr>
        <p:spPr>
          <a:xfrm>
            <a:off x="8140442" y="6591300"/>
            <a:ext cx="2007115" cy="579120"/>
          </a:xfrm>
          <a:prstGeom prst="rect">
            <a:avLst/>
          </a:prstGeom>
        </p:spPr>
        <p:txBody>
          <a:bodyPr lIns="0" tIns="0" rIns="0" bIns="0" rtlCol="0" anchor="t">
            <a:spAutoFit/>
          </a:bodyPr>
          <a:lstStyle/>
          <a:p>
            <a:pPr algn="ctr">
              <a:lnSpc>
                <a:spcPts val="2250"/>
              </a:lnSpc>
            </a:pPr>
            <a:r>
              <a:rPr lang="en-US" sz="1800" dirty="0">
                <a:solidFill>
                  <a:srgbClr val="FFFFFF"/>
                </a:solidFill>
                <a:ea typeface="Arita Dotum Medium"/>
              </a:rPr>
              <a:t>모션그래픽</a:t>
            </a:r>
          </a:p>
          <a:p>
            <a:pPr algn="ctr">
              <a:lnSpc>
                <a:spcPts val="2250"/>
              </a:lnSpc>
            </a:pPr>
            <a:r>
              <a:rPr lang="en-US" sz="1800" dirty="0">
                <a:solidFill>
                  <a:srgbClr val="FFFFFF"/>
                </a:solidFill>
                <a:ea typeface="Arita Dotum Medium"/>
              </a:rPr>
              <a:t>디자이너</a:t>
            </a:r>
          </a:p>
        </p:txBody>
      </p:sp>
      <p:sp>
        <p:nvSpPr>
          <p:cNvPr id="40" name="TextBox 22">
            <a:extLst>
              <a:ext uri="{FF2B5EF4-FFF2-40B4-BE49-F238E27FC236}">
                <a16:creationId xmlns:a16="http://schemas.microsoft.com/office/drawing/2014/main" id="{12A33AB5-8ED8-42D4-8676-7E48E7AB114E}"/>
              </a:ext>
            </a:extLst>
          </p:cNvPr>
          <p:cNvSpPr txBox="1"/>
          <p:nvPr/>
        </p:nvSpPr>
        <p:spPr>
          <a:xfrm>
            <a:off x="8140442" y="5870085"/>
            <a:ext cx="2007115" cy="371475"/>
          </a:xfrm>
          <a:prstGeom prst="rect">
            <a:avLst/>
          </a:prstGeom>
        </p:spPr>
        <p:txBody>
          <a:bodyPr lIns="0" tIns="0" rIns="0" bIns="0" rtlCol="0" anchor="t">
            <a:spAutoFit/>
          </a:bodyPr>
          <a:lstStyle/>
          <a:p>
            <a:pPr marL="0" lvl="0" indent="0" algn="ctr">
              <a:lnSpc>
                <a:spcPts val="2879"/>
              </a:lnSpc>
            </a:pPr>
            <a:r>
              <a:rPr lang="en-US" sz="2400" spc="120" dirty="0">
                <a:solidFill>
                  <a:srgbClr val="89ADDF"/>
                </a:solidFill>
                <a:ea typeface="Arita Dotum Semi-Bold"/>
              </a:rPr>
              <a:t>김현서</a:t>
            </a:r>
          </a:p>
        </p:txBody>
      </p:sp>
      <p:sp>
        <p:nvSpPr>
          <p:cNvPr id="41" name="TextBox 23">
            <a:extLst>
              <a:ext uri="{FF2B5EF4-FFF2-40B4-BE49-F238E27FC236}">
                <a16:creationId xmlns:a16="http://schemas.microsoft.com/office/drawing/2014/main" id="{2B16581D-060E-40B9-86B3-21139C8F6A9F}"/>
              </a:ext>
            </a:extLst>
          </p:cNvPr>
          <p:cNvSpPr txBox="1"/>
          <p:nvPr/>
        </p:nvSpPr>
        <p:spPr>
          <a:xfrm>
            <a:off x="4796974" y="6591300"/>
            <a:ext cx="2007115" cy="293370"/>
          </a:xfrm>
          <a:prstGeom prst="rect">
            <a:avLst/>
          </a:prstGeom>
        </p:spPr>
        <p:txBody>
          <a:bodyPr lIns="0" tIns="0" rIns="0" bIns="0" rtlCol="0" anchor="t">
            <a:spAutoFit/>
          </a:bodyPr>
          <a:lstStyle/>
          <a:p>
            <a:pPr algn="ctr">
              <a:lnSpc>
                <a:spcPts val="2250"/>
              </a:lnSpc>
            </a:pPr>
            <a:r>
              <a:rPr lang="en-US" sz="1800" dirty="0">
                <a:solidFill>
                  <a:srgbClr val="FFFFFF"/>
                </a:solidFill>
                <a:ea typeface="Arita Dotum Medium"/>
              </a:rPr>
              <a:t>조감독</a:t>
            </a:r>
          </a:p>
        </p:txBody>
      </p:sp>
      <p:sp>
        <p:nvSpPr>
          <p:cNvPr id="42" name="TextBox 24">
            <a:extLst>
              <a:ext uri="{FF2B5EF4-FFF2-40B4-BE49-F238E27FC236}">
                <a16:creationId xmlns:a16="http://schemas.microsoft.com/office/drawing/2014/main" id="{860EEDC8-2C81-4F7E-99C4-7377A4146FE8}"/>
              </a:ext>
            </a:extLst>
          </p:cNvPr>
          <p:cNvSpPr txBox="1"/>
          <p:nvPr/>
        </p:nvSpPr>
        <p:spPr>
          <a:xfrm>
            <a:off x="4796974" y="5870085"/>
            <a:ext cx="2007115" cy="371475"/>
          </a:xfrm>
          <a:prstGeom prst="rect">
            <a:avLst/>
          </a:prstGeom>
        </p:spPr>
        <p:txBody>
          <a:bodyPr lIns="0" tIns="0" rIns="0" bIns="0" rtlCol="0" anchor="t">
            <a:spAutoFit/>
          </a:bodyPr>
          <a:lstStyle/>
          <a:p>
            <a:pPr marL="0" lvl="0" indent="0" algn="ctr">
              <a:lnSpc>
                <a:spcPts val="2879"/>
              </a:lnSpc>
            </a:pPr>
            <a:r>
              <a:rPr lang="en-US" sz="2400" spc="120" dirty="0">
                <a:solidFill>
                  <a:srgbClr val="89ADDF"/>
                </a:solidFill>
                <a:ea typeface="Arita Dotum Semi-Bold"/>
              </a:rPr>
              <a:t>조현우</a:t>
            </a:r>
          </a:p>
        </p:txBody>
      </p:sp>
      <p:sp>
        <p:nvSpPr>
          <p:cNvPr id="43" name="AutoShape 28">
            <a:extLst>
              <a:ext uri="{FF2B5EF4-FFF2-40B4-BE49-F238E27FC236}">
                <a16:creationId xmlns:a16="http://schemas.microsoft.com/office/drawing/2014/main" id="{6F167B3B-BD3E-44E5-AA4F-03E8A0ED5200}"/>
              </a:ext>
            </a:extLst>
          </p:cNvPr>
          <p:cNvSpPr/>
          <p:nvPr/>
        </p:nvSpPr>
        <p:spPr>
          <a:xfrm>
            <a:off x="1738121" y="6375763"/>
            <a:ext cx="1437883" cy="0"/>
          </a:xfrm>
          <a:prstGeom prst="line">
            <a:avLst/>
          </a:prstGeom>
          <a:ln w="19050" cap="flat">
            <a:solidFill>
              <a:srgbClr val="89ADDF"/>
            </a:solidFill>
            <a:prstDash val="solid"/>
            <a:headEnd type="none" w="sm" len="sm"/>
            <a:tailEnd type="none" w="sm" len="sm"/>
          </a:ln>
        </p:spPr>
      </p:sp>
      <p:sp>
        <p:nvSpPr>
          <p:cNvPr id="44" name="AutoShape 29">
            <a:extLst>
              <a:ext uri="{FF2B5EF4-FFF2-40B4-BE49-F238E27FC236}">
                <a16:creationId xmlns:a16="http://schemas.microsoft.com/office/drawing/2014/main" id="{8AD45433-4758-4931-A4D7-B9A87F2C7BF5}"/>
              </a:ext>
            </a:extLst>
          </p:cNvPr>
          <p:cNvSpPr/>
          <p:nvPr/>
        </p:nvSpPr>
        <p:spPr>
          <a:xfrm>
            <a:off x="5081589" y="6375763"/>
            <a:ext cx="1437883" cy="0"/>
          </a:xfrm>
          <a:prstGeom prst="line">
            <a:avLst/>
          </a:prstGeom>
          <a:ln w="19050" cap="flat">
            <a:solidFill>
              <a:srgbClr val="89ADDF"/>
            </a:solidFill>
            <a:prstDash val="solid"/>
            <a:headEnd type="none" w="sm" len="sm"/>
            <a:tailEnd type="none" w="sm" len="sm"/>
          </a:ln>
        </p:spPr>
      </p:sp>
      <p:sp>
        <p:nvSpPr>
          <p:cNvPr id="45" name="AutoShape 30">
            <a:extLst>
              <a:ext uri="{FF2B5EF4-FFF2-40B4-BE49-F238E27FC236}">
                <a16:creationId xmlns:a16="http://schemas.microsoft.com/office/drawing/2014/main" id="{E1045F77-F3BF-4A3B-8AA7-27DBB73FEFBE}"/>
              </a:ext>
            </a:extLst>
          </p:cNvPr>
          <p:cNvSpPr/>
          <p:nvPr/>
        </p:nvSpPr>
        <p:spPr>
          <a:xfrm>
            <a:off x="8425057" y="6375763"/>
            <a:ext cx="1437883" cy="0"/>
          </a:xfrm>
          <a:prstGeom prst="line">
            <a:avLst/>
          </a:prstGeom>
          <a:ln w="19050" cap="flat">
            <a:solidFill>
              <a:srgbClr val="89ADDF"/>
            </a:solidFill>
            <a:prstDash val="solid"/>
            <a:headEnd type="none" w="sm" len="sm"/>
            <a:tailEnd type="none" w="sm" len="sm"/>
          </a:ln>
        </p:spPr>
      </p:sp>
      <p:sp>
        <p:nvSpPr>
          <p:cNvPr id="46" name="AutoShape 31">
            <a:extLst>
              <a:ext uri="{FF2B5EF4-FFF2-40B4-BE49-F238E27FC236}">
                <a16:creationId xmlns:a16="http://schemas.microsoft.com/office/drawing/2014/main" id="{1375ECD0-4DBB-499D-9DC0-9E8EDA66BBD9}"/>
              </a:ext>
            </a:extLst>
          </p:cNvPr>
          <p:cNvSpPr/>
          <p:nvPr/>
        </p:nvSpPr>
        <p:spPr>
          <a:xfrm>
            <a:off x="11768525" y="6375763"/>
            <a:ext cx="1437883" cy="0"/>
          </a:xfrm>
          <a:prstGeom prst="line">
            <a:avLst/>
          </a:prstGeom>
          <a:ln w="19050" cap="flat">
            <a:solidFill>
              <a:srgbClr val="89ADDF"/>
            </a:solidFill>
            <a:prstDash val="solid"/>
            <a:headEnd type="none" w="sm" len="sm"/>
            <a:tailEnd type="none" w="sm" len="sm"/>
          </a:ln>
        </p:spPr>
      </p:sp>
      <p:sp>
        <p:nvSpPr>
          <p:cNvPr id="47" name="AutoShape 32">
            <a:extLst>
              <a:ext uri="{FF2B5EF4-FFF2-40B4-BE49-F238E27FC236}">
                <a16:creationId xmlns:a16="http://schemas.microsoft.com/office/drawing/2014/main" id="{4A0ECFD5-EFA7-448B-842A-F5718E667131}"/>
              </a:ext>
            </a:extLst>
          </p:cNvPr>
          <p:cNvSpPr/>
          <p:nvPr/>
        </p:nvSpPr>
        <p:spPr>
          <a:xfrm>
            <a:off x="15111993" y="6375763"/>
            <a:ext cx="1437883" cy="0"/>
          </a:xfrm>
          <a:prstGeom prst="line">
            <a:avLst/>
          </a:prstGeom>
          <a:ln w="19050" cap="flat">
            <a:solidFill>
              <a:srgbClr val="89ADDF"/>
            </a:solidFill>
            <a:prstDash val="solid"/>
            <a:headEnd type="none" w="sm" len="sm"/>
            <a:tailEnd type="none" w="sm" len="sm"/>
          </a:ln>
        </p:spPr>
      </p:sp>
    </p:spTree>
    <p:extLst>
      <p:ext uri="{BB962C8B-B14F-4D97-AF65-F5344CB8AC3E}">
        <p14:creationId xmlns:p14="http://schemas.microsoft.com/office/powerpoint/2010/main" val="2942739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작업일정</a:t>
            </a:r>
            <a:endParaRPr lang="en-US" sz="4405" dirty="0">
              <a:solidFill>
                <a:srgbClr val="474747"/>
              </a:solidFill>
              <a:ea typeface="Source Han Sans KR Bold"/>
            </a:endParaRPr>
          </a:p>
        </p:txBody>
      </p:sp>
      <p:grpSp>
        <p:nvGrpSpPr>
          <p:cNvPr id="7" name="Group 8">
            <a:extLst>
              <a:ext uri="{FF2B5EF4-FFF2-40B4-BE49-F238E27FC236}">
                <a16:creationId xmlns:a16="http://schemas.microsoft.com/office/drawing/2014/main" id="{45F05289-20DE-47C7-B9CC-298939D66023}"/>
              </a:ext>
            </a:extLst>
          </p:cNvPr>
          <p:cNvGrpSpPr/>
          <p:nvPr/>
        </p:nvGrpSpPr>
        <p:grpSpPr>
          <a:xfrm>
            <a:off x="1973723" y="2794371"/>
            <a:ext cx="1613003" cy="481433"/>
            <a:chOff x="0" y="0"/>
            <a:chExt cx="674441" cy="201301"/>
          </a:xfrm>
        </p:grpSpPr>
        <p:sp>
          <p:nvSpPr>
            <p:cNvPr id="8" name="Freeform 9">
              <a:extLst>
                <a:ext uri="{FF2B5EF4-FFF2-40B4-BE49-F238E27FC236}">
                  <a16:creationId xmlns:a16="http://schemas.microsoft.com/office/drawing/2014/main" id="{130EF7E0-D4E9-46C6-A1F2-D2EE8CCBC81A}"/>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9" name="TextBox 10">
              <a:extLst>
                <a:ext uri="{FF2B5EF4-FFF2-40B4-BE49-F238E27FC236}">
                  <a16:creationId xmlns:a16="http://schemas.microsoft.com/office/drawing/2014/main" id="{4584A8B8-B5A7-4AF1-9AA8-CC9CC5405BEC}"/>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0" name="Group 11">
            <a:extLst>
              <a:ext uri="{FF2B5EF4-FFF2-40B4-BE49-F238E27FC236}">
                <a16:creationId xmlns:a16="http://schemas.microsoft.com/office/drawing/2014/main" id="{2D964BAE-54AE-4641-B04E-BFD7D5CBC503}"/>
              </a:ext>
            </a:extLst>
          </p:cNvPr>
          <p:cNvGrpSpPr/>
          <p:nvPr/>
        </p:nvGrpSpPr>
        <p:grpSpPr>
          <a:xfrm>
            <a:off x="4867120" y="2794371"/>
            <a:ext cx="1613003" cy="481433"/>
            <a:chOff x="0" y="0"/>
            <a:chExt cx="674441" cy="201301"/>
          </a:xfrm>
        </p:grpSpPr>
        <p:sp>
          <p:nvSpPr>
            <p:cNvPr id="11" name="Freeform 12">
              <a:extLst>
                <a:ext uri="{FF2B5EF4-FFF2-40B4-BE49-F238E27FC236}">
                  <a16:creationId xmlns:a16="http://schemas.microsoft.com/office/drawing/2014/main" id="{77AC0C27-8179-41F5-A447-D58A69095EDB}"/>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2" name="TextBox 13">
              <a:extLst>
                <a:ext uri="{FF2B5EF4-FFF2-40B4-BE49-F238E27FC236}">
                  <a16:creationId xmlns:a16="http://schemas.microsoft.com/office/drawing/2014/main" id="{C453E7B1-2172-4C2E-8B9E-97523F1CF953}"/>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17" name="Group 14">
            <a:extLst>
              <a:ext uri="{FF2B5EF4-FFF2-40B4-BE49-F238E27FC236}">
                <a16:creationId xmlns:a16="http://schemas.microsoft.com/office/drawing/2014/main" id="{060CA986-AC6E-4910-A810-BE0538FC7AA3}"/>
              </a:ext>
            </a:extLst>
          </p:cNvPr>
          <p:cNvGrpSpPr/>
          <p:nvPr/>
        </p:nvGrpSpPr>
        <p:grpSpPr>
          <a:xfrm>
            <a:off x="7760517" y="2813421"/>
            <a:ext cx="1613003" cy="481433"/>
            <a:chOff x="0" y="0"/>
            <a:chExt cx="674441" cy="201301"/>
          </a:xfrm>
        </p:grpSpPr>
        <p:sp>
          <p:nvSpPr>
            <p:cNvPr id="18" name="Freeform 15">
              <a:extLst>
                <a:ext uri="{FF2B5EF4-FFF2-40B4-BE49-F238E27FC236}">
                  <a16:creationId xmlns:a16="http://schemas.microsoft.com/office/drawing/2014/main" id="{A1DDDBDD-27CE-4DA9-87E8-B2757EBA635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19" name="TextBox 16">
              <a:extLst>
                <a:ext uri="{FF2B5EF4-FFF2-40B4-BE49-F238E27FC236}">
                  <a16:creationId xmlns:a16="http://schemas.microsoft.com/office/drawing/2014/main" id="{2290EF91-75A6-4C16-841D-EC48EF50AD8D}"/>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0" name="Group 17">
            <a:extLst>
              <a:ext uri="{FF2B5EF4-FFF2-40B4-BE49-F238E27FC236}">
                <a16:creationId xmlns:a16="http://schemas.microsoft.com/office/drawing/2014/main" id="{00762AAC-EFFB-4C98-8B04-88E384710FBB}"/>
              </a:ext>
            </a:extLst>
          </p:cNvPr>
          <p:cNvGrpSpPr/>
          <p:nvPr/>
        </p:nvGrpSpPr>
        <p:grpSpPr>
          <a:xfrm>
            <a:off x="10653914" y="2813421"/>
            <a:ext cx="1613003" cy="481433"/>
            <a:chOff x="0" y="0"/>
            <a:chExt cx="674441" cy="201301"/>
          </a:xfrm>
        </p:grpSpPr>
        <p:sp>
          <p:nvSpPr>
            <p:cNvPr id="21" name="Freeform 18">
              <a:extLst>
                <a:ext uri="{FF2B5EF4-FFF2-40B4-BE49-F238E27FC236}">
                  <a16:creationId xmlns:a16="http://schemas.microsoft.com/office/drawing/2014/main" id="{697459CE-7CD5-4BA8-8067-85C67DDA1E28}"/>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3" name="TextBox 19">
              <a:extLst>
                <a:ext uri="{FF2B5EF4-FFF2-40B4-BE49-F238E27FC236}">
                  <a16:creationId xmlns:a16="http://schemas.microsoft.com/office/drawing/2014/main" id="{7672C7D8-F4AC-474D-9EF7-D8A7A4635E6A}"/>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grpSp>
        <p:nvGrpSpPr>
          <p:cNvPr id="24" name="Group 20">
            <a:extLst>
              <a:ext uri="{FF2B5EF4-FFF2-40B4-BE49-F238E27FC236}">
                <a16:creationId xmlns:a16="http://schemas.microsoft.com/office/drawing/2014/main" id="{E6B91C98-D078-4F66-BCE5-05CEED19BE55}"/>
              </a:ext>
            </a:extLst>
          </p:cNvPr>
          <p:cNvGrpSpPr/>
          <p:nvPr/>
        </p:nvGrpSpPr>
        <p:grpSpPr>
          <a:xfrm>
            <a:off x="13547311" y="2884227"/>
            <a:ext cx="1613003" cy="481433"/>
            <a:chOff x="0" y="0"/>
            <a:chExt cx="674441" cy="201301"/>
          </a:xfrm>
        </p:grpSpPr>
        <p:sp>
          <p:nvSpPr>
            <p:cNvPr id="25" name="Freeform 21">
              <a:extLst>
                <a:ext uri="{FF2B5EF4-FFF2-40B4-BE49-F238E27FC236}">
                  <a16:creationId xmlns:a16="http://schemas.microsoft.com/office/drawing/2014/main" id="{D187F2FE-FC5D-475E-AD4E-61A9AE20EE3F}"/>
                </a:ext>
              </a:extLst>
            </p:cNvPr>
            <p:cNvSpPr/>
            <p:nvPr/>
          </p:nvSpPr>
          <p:spPr>
            <a:xfrm>
              <a:off x="0" y="0"/>
              <a:ext cx="674441" cy="201301"/>
            </a:xfrm>
            <a:custGeom>
              <a:avLst/>
              <a:gdLst/>
              <a:ahLst/>
              <a:cxnLst/>
              <a:rect l="l" t="t" r="r" b="b"/>
              <a:pathLst>
                <a:path w="674441" h="201301">
                  <a:moveTo>
                    <a:pt x="100650" y="0"/>
                  </a:moveTo>
                  <a:lnTo>
                    <a:pt x="573791" y="0"/>
                  </a:lnTo>
                  <a:cubicBezTo>
                    <a:pt x="600485" y="0"/>
                    <a:pt x="626086" y="10604"/>
                    <a:pt x="644962" y="29480"/>
                  </a:cubicBezTo>
                  <a:cubicBezTo>
                    <a:pt x="663837" y="48355"/>
                    <a:pt x="674441" y="73956"/>
                    <a:pt x="674441" y="100650"/>
                  </a:cubicBezTo>
                  <a:lnTo>
                    <a:pt x="674441" y="100650"/>
                  </a:lnTo>
                  <a:cubicBezTo>
                    <a:pt x="674441" y="127344"/>
                    <a:pt x="663837" y="152945"/>
                    <a:pt x="644962" y="171821"/>
                  </a:cubicBezTo>
                  <a:cubicBezTo>
                    <a:pt x="626086" y="190696"/>
                    <a:pt x="600485" y="201301"/>
                    <a:pt x="573791" y="201301"/>
                  </a:cubicBezTo>
                  <a:lnTo>
                    <a:pt x="100650" y="201301"/>
                  </a:lnTo>
                  <a:cubicBezTo>
                    <a:pt x="73956" y="201301"/>
                    <a:pt x="48355" y="190696"/>
                    <a:pt x="29480" y="171821"/>
                  </a:cubicBezTo>
                  <a:cubicBezTo>
                    <a:pt x="10604" y="152945"/>
                    <a:pt x="0" y="127344"/>
                    <a:pt x="0" y="100650"/>
                  </a:cubicBezTo>
                  <a:lnTo>
                    <a:pt x="0" y="100650"/>
                  </a:lnTo>
                  <a:cubicBezTo>
                    <a:pt x="0" y="73956"/>
                    <a:pt x="10604" y="48355"/>
                    <a:pt x="29480" y="29480"/>
                  </a:cubicBezTo>
                  <a:cubicBezTo>
                    <a:pt x="48355" y="10604"/>
                    <a:pt x="73956" y="0"/>
                    <a:pt x="100650" y="0"/>
                  </a:cubicBezTo>
                  <a:close/>
                </a:path>
              </a:pathLst>
            </a:custGeom>
            <a:solidFill>
              <a:srgbClr val="9ED3EF"/>
            </a:solidFill>
          </p:spPr>
        </p:sp>
        <p:sp>
          <p:nvSpPr>
            <p:cNvPr id="26" name="TextBox 22">
              <a:extLst>
                <a:ext uri="{FF2B5EF4-FFF2-40B4-BE49-F238E27FC236}">
                  <a16:creationId xmlns:a16="http://schemas.microsoft.com/office/drawing/2014/main" id="{1440EFEC-EA1E-4BCB-9136-D9D45BCE590B}"/>
                </a:ext>
              </a:extLst>
            </p:cNvPr>
            <p:cNvSpPr txBox="1"/>
            <p:nvPr/>
          </p:nvSpPr>
          <p:spPr>
            <a:xfrm>
              <a:off x="0" y="-47625"/>
              <a:ext cx="674441" cy="248926"/>
            </a:xfrm>
            <a:prstGeom prst="rect">
              <a:avLst/>
            </a:prstGeom>
          </p:spPr>
          <p:txBody>
            <a:bodyPr lIns="254000" tIns="254000" rIns="254000" bIns="254000" rtlCol="0" anchor="ctr"/>
            <a:lstStyle/>
            <a:p>
              <a:pPr algn="ctr">
                <a:lnSpc>
                  <a:spcPts val="2100"/>
                </a:lnSpc>
              </a:pPr>
              <a:endParaRPr dirty="0"/>
            </a:p>
          </p:txBody>
        </p:sp>
      </p:grpSp>
      <p:sp>
        <p:nvSpPr>
          <p:cNvPr id="27" name="AutoShape 26">
            <a:extLst>
              <a:ext uri="{FF2B5EF4-FFF2-40B4-BE49-F238E27FC236}">
                <a16:creationId xmlns:a16="http://schemas.microsoft.com/office/drawing/2014/main" id="{3A046DC3-7563-4ACC-902B-0248B22FD3EC}"/>
              </a:ext>
            </a:extLst>
          </p:cNvPr>
          <p:cNvSpPr/>
          <p:nvPr/>
        </p:nvSpPr>
        <p:spPr>
          <a:xfrm>
            <a:off x="3845740" y="3974709"/>
            <a:ext cx="11314573" cy="33854"/>
          </a:xfrm>
          <a:prstGeom prst="rect">
            <a:avLst/>
          </a:prstGeom>
          <a:solidFill>
            <a:srgbClr val="13538A">
              <a:alpha val="80000"/>
            </a:srgbClr>
          </a:solidFill>
        </p:spPr>
      </p:sp>
      <p:sp>
        <p:nvSpPr>
          <p:cNvPr id="28" name="AutoShape 27">
            <a:extLst>
              <a:ext uri="{FF2B5EF4-FFF2-40B4-BE49-F238E27FC236}">
                <a16:creationId xmlns:a16="http://schemas.microsoft.com/office/drawing/2014/main" id="{7748C0EE-9FB8-4BBC-B28C-EBC5D94992E2}"/>
              </a:ext>
            </a:extLst>
          </p:cNvPr>
          <p:cNvSpPr/>
          <p:nvPr/>
        </p:nvSpPr>
        <p:spPr>
          <a:xfrm>
            <a:off x="3845740" y="5086420"/>
            <a:ext cx="11314573" cy="33854"/>
          </a:xfrm>
          <a:prstGeom prst="rect">
            <a:avLst/>
          </a:prstGeom>
          <a:solidFill>
            <a:srgbClr val="2C92D5">
              <a:alpha val="80000"/>
            </a:srgbClr>
          </a:solidFill>
        </p:spPr>
      </p:sp>
      <p:sp>
        <p:nvSpPr>
          <p:cNvPr id="29" name="AutoShape 28">
            <a:extLst>
              <a:ext uri="{FF2B5EF4-FFF2-40B4-BE49-F238E27FC236}">
                <a16:creationId xmlns:a16="http://schemas.microsoft.com/office/drawing/2014/main" id="{A7ACDBDC-17F3-4837-9F70-72EC6A417FB9}"/>
              </a:ext>
            </a:extLst>
          </p:cNvPr>
          <p:cNvSpPr/>
          <p:nvPr/>
        </p:nvSpPr>
        <p:spPr>
          <a:xfrm>
            <a:off x="3845740" y="6198878"/>
            <a:ext cx="11314573" cy="33854"/>
          </a:xfrm>
          <a:prstGeom prst="rect">
            <a:avLst/>
          </a:prstGeom>
          <a:solidFill>
            <a:srgbClr val="37C9EF">
              <a:alpha val="80000"/>
            </a:srgbClr>
          </a:solidFill>
        </p:spPr>
      </p:sp>
      <p:sp>
        <p:nvSpPr>
          <p:cNvPr id="30" name="AutoShape 29">
            <a:extLst>
              <a:ext uri="{FF2B5EF4-FFF2-40B4-BE49-F238E27FC236}">
                <a16:creationId xmlns:a16="http://schemas.microsoft.com/office/drawing/2014/main" id="{4B5D3A5A-D57D-41C6-91D4-0AFD4B44AB2E}"/>
              </a:ext>
            </a:extLst>
          </p:cNvPr>
          <p:cNvSpPr/>
          <p:nvPr/>
        </p:nvSpPr>
        <p:spPr>
          <a:xfrm>
            <a:off x="3845740" y="7293230"/>
            <a:ext cx="11314573" cy="33854"/>
          </a:xfrm>
          <a:prstGeom prst="rect">
            <a:avLst/>
          </a:prstGeom>
          <a:solidFill>
            <a:srgbClr val="3EDAD8">
              <a:alpha val="80000"/>
            </a:srgbClr>
          </a:solidFill>
        </p:spPr>
      </p:sp>
      <p:sp>
        <p:nvSpPr>
          <p:cNvPr id="31" name="AutoShape 30">
            <a:extLst>
              <a:ext uri="{FF2B5EF4-FFF2-40B4-BE49-F238E27FC236}">
                <a16:creationId xmlns:a16="http://schemas.microsoft.com/office/drawing/2014/main" id="{D2842F0C-C5E1-400C-9C22-C479616F0945}"/>
              </a:ext>
            </a:extLst>
          </p:cNvPr>
          <p:cNvSpPr/>
          <p:nvPr/>
        </p:nvSpPr>
        <p:spPr>
          <a:xfrm>
            <a:off x="3845740" y="8380079"/>
            <a:ext cx="11314573" cy="33854"/>
          </a:xfrm>
          <a:prstGeom prst="rect">
            <a:avLst/>
          </a:prstGeom>
          <a:solidFill>
            <a:srgbClr val="86EAE9">
              <a:alpha val="80000"/>
            </a:srgbClr>
          </a:solidFill>
        </p:spPr>
      </p:sp>
      <p:grpSp>
        <p:nvGrpSpPr>
          <p:cNvPr id="32" name="Group 31">
            <a:extLst>
              <a:ext uri="{FF2B5EF4-FFF2-40B4-BE49-F238E27FC236}">
                <a16:creationId xmlns:a16="http://schemas.microsoft.com/office/drawing/2014/main" id="{D23BE93F-E4A2-42BF-9DEF-37B308C1C7CD}"/>
              </a:ext>
            </a:extLst>
          </p:cNvPr>
          <p:cNvGrpSpPr/>
          <p:nvPr/>
        </p:nvGrpSpPr>
        <p:grpSpPr>
          <a:xfrm>
            <a:off x="4081618" y="3811411"/>
            <a:ext cx="2801304" cy="360450"/>
            <a:chOff x="0" y="0"/>
            <a:chExt cx="3158414" cy="406400"/>
          </a:xfrm>
        </p:grpSpPr>
        <p:sp>
          <p:nvSpPr>
            <p:cNvPr id="33" name="Freeform 32">
              <a:extLst>
                <a:ext uri="{FF2B5EF4-FFF2-40B4-BE49-F238E27FC236}">
                  <a16:creationId xmlns:a16="http://schemas.microsoft.com/office/drawing/2014/main" id="{FA6D9003-1F3E-4A50-97EA-18C1EB58DC1F}"/>
                </a:ext>
              </a:extLst>
            </p:cNvPr>
            <p:cNvSpPr/>
            <p:nvPr/>
          </p:nvSpPr>
          <p:spPr>
            <a:xfrm>
              <a:off x="17780" y="22860"/>
              <a:ext cx="3133014" cy="360680"/>
            </a:xfrm>
            <a:custGeom>
              <a:avLst/>
              <a:gdLst/>
              <a:ahLst/>
              <a:cxnLst/>
              <a:rect l="l" t="t" r="r" b="b"/>
              <a:pathLst>
                <a:path w="3133014" h="360680">
                  <a:moveTo>
                    <a:pt x="3133014" y="180340"/>
                  </a:moveTo>
                  <a:cubicBezTo>
                    <a:pt x="3133014" y="81280"/>
                    <a:pt x="3053004" y="0"/>
                    <a:pt x="2952674" y="0"/>
                  </a:cubicBezTo>
                  <a:lnTo>
                    <a:pt x="172720" y="0"/>
                  </a:lnTo>
                  <a:lnTo>
                    <a:pt x="172720" y="1270"/>
                  </a:lnTo>
                  <a:cubicBezTo>
                    <a:pt x="76200" y="5080"/>
                    <a:pt x="0" y="83820"/>
                    <a:pt x="0" y="180340"/>
                  </a:cubicBezTo>
                  <a:cubicBezTo>
                    <a:pt x="0" y="276860"/>
                    <a:pt x="77470" y="355600"/>
                    <a:pt x="172720" y="359410"/>
                  </a:cubicBezTo>
                  <a:lnTo>
                    <a:pt x="172720" y="360680"/>
                  </a:lnTo>
                  <a:lnTo>
                    <a:pt x="2952674" y="360680"/>
                  </a:lnTo>
                  <a:cubicBezTo>
                    <a:pt x="3051734" y="360680"/>
                    <a:pt x="3133014" y="279400"/>
                    <a:pt x="3133014" y="180340"/>
                  </a:cubicBezTo>
                  <a:close/>
                </a:path>
              </a:pathLst>
            </a:custGeom>
            <a:solidFill>
              <a:srgbClr val="13538A"/>
            </a:solidFill>
          </p:spPr>
        </p:sp>
      </p:grpSp>
      <p:grpSp>
        <p:nvGrpSpPr>
          <p:cNvPr id="34" name="Group 33">
            <a:extLst>
              <a:ext uri="{FF2B5EF4-FFF2-40B4-BE49-F238E27FC236}">
                <a16:creationId xmlns:a16="http://schemas.microsoft.com/office/drawing/2014/main" id="{581ACAA8-D771-4BB4-9390-026899326F46}"/>
              </a:ext>
            </a:extLst>
          </p:cNvPr>
          <p:cNvGrpSpPr/>
          <p:nvPr/>
        </p:nvGrpSpPr>
        <p:grpSpPr>
          <a:xfrm>
            <a:off x="5752589" y="4923122"/>
            <a:ext cx="2765657" cy="360450"/>
            <a:chOff x="0" y="0"/>
            <a:chExt cx="3118222" cy="406400"/>
          </a:xfrm>
        </p:grpSpPr>
        <p:sp>
          <p:nvSpPr>
            <p:cNvPr id="35" name="Freeform 34">
              <a:extLst>
                <a:ext uri="{FF2B5EF4-FFF2-40B4-BE49-F238E27FC236}">
                  <a16:creationId xmlns:a16="http://schemas.microsoft.com/office/drawing/2014/main" id="{8199C080-7719-4DA4-8873-CF104AD8991A}"/>
                </a:ext>
              </a:extLst>
            </p:cNvPr>
            <p:cNvSpPr/>
            <p:nvPr/>
          </p:nvSpPr>
          <p:spPr>
            <a:xfrm>
              <a:off x="17780" y="22860"/>
              <a:ext cx="3092822" cy="360680"/>
            </a:xfrm>
            <a:custGeom>
              <a:avLst/>
              <a:gdLst/>
              <a:ahLst/>
              <a:cxnLst/>
              <a:rect l="l" t="t" r="r" b="b"/>
              <a:pathLst>
                <a:path w="3092822" h="360680">
                  <a:moveTo>
                    <a:pt x="3092822" y="180340"/>
                  </a:moveTo>
                  <a:cubicBezTo>
                    <a:pt x="3092822" y="81280"/>
                    <a:pt x="3012812" y="0"/>
                    <a:pt x="2912482" y="0"/>
                  </a:cubicBezTo>
                  <a:lnTo>
                    <a:pt x="172720" y="0"/>
                  </a:lnTo>
                  <a:lnTo>
                    <a:pt x="172720" y="1270"/>
                  </a:lnTo>
                  <a:cubicBezTo>
                    <a:pt x="76200" y="5080"/>
                    <a:pt x="0" y="83820"/>
                    <a:pt x="0" y="180340"/>
                  </a:cubicBezTo>
                  <a:cubicBezTo>
                    <a:pt x="0" y="276860"/>
                    <a:pt x="77470" y="355600"/>
                    <a:pt x="172720" y="359410"/>
                  </a:cubicBezTo>
                  <a:lnTo>
                    <a:pt x="172720" y="360680"/>
                  </a:lnTo>
                  <a:lnTo>
                    <a:pt x="2912482" y="360680"/>
                  </a:lnTo>
                  <a:cubicBezTo>
                    <a:pt x="3011541" y="360680"/>
                    <a:pt x="3092822" y="279400"/>
                    <a:pt x="3092822" y="180340"/>
                  </a:cubicBezTo>
                  <a:close/>
                </a:path>
              </a:pathLst>
            </a:custGeom>
            <a:solidFill>
              <a:srgbClr val="2C92D5"/>
            </a:solidFill>
          </p:spPr>
        </p:sp>
      </p:grpSp>
      <p:grpSp>
        <p:nvGrpSpPr>
          <p:cNvPr id="36" name="Group 35">
            <a:extLst>
              <a:ext uri="{FF2B5EF4-FFF2-40B4-BE49-F238E27FC236}">
                <a16:creationId xmlns:a16="http://schemas.microsoft.com/office/drawing/2014/main" id="{67AD1978-2172-4094-B6DD-5264A8970A49}"/>
              </a:ext>
            </a:extLst>
          </p:cNvPr>
          <p:cNvGrpSpPr/>
          <p:nvPr/>
        </p:nvGrpSpPr>
        <p:grpSpPr>
          <a:xfrm>
            <a:off x="6734380" y="6035580"/>
            <a:ext cx="2897528" cy="360450"/>
            <a:chOff x="0" y="0"/>
            <a:chExt cx="3266904" cy="406400"/>
          </a:xfrm>
        </p:grpSpPr>
        <p:sp>
          <p:nvSpPr>
            <p:cNvPr id="37" name="Freeform 36">
              <a:extLst>
                <a:ext uri="{FF2B5EF4-FFF2-40B4-BE49-F238E27FC236}">
                  <a16:creationId xmlns:a16="http://schemas.microsoft.com/office/drawing/2014/main" id="{95B0C5EA-0B0B-4373-86B0-0546CE9B2A5F}"/>
                </a:ext>
              </a:extLst>
            </p:cNvPr>
            <p:cNvSpPr/>
            <p:nvPr/>
          </p:nvSpPr>
          <p:spPr>
            <a:xfrm>
              <a:off x="17780" y="22860"/>
              <a:ext cx="3241504" cy="360680"/>
            </a:xfrm>
            <a:custGeom>
              <a:avLst/>
              <a:gdLst/>
              <a:ahLst/>
              <a:cxnLst/>
              <a:rect l="l" t="t" r="r" b="b"/>
              <a:pathLst>
                <a:path w="3241504" h="360680">
                  <a:moveTo>
                    <a:pt x="3241504" y="180340"/>
                  </a:moveTo>
                  <a:cubicBezTo>
                    <a:pt x="3241504" y="81280"/>
                    <a:pt x="3161494" y="0"/>
                    <a:pt x="3061164" y="0"/>
                  </a:cubicBezTo>
                  <a:lnTo>
                    <a:pt x="172720" y="0"/>
                  </a:lnTo>
                  <a:lnTo>
                    <a:pt x="172720" y="1270"/>
                  </a:lnTo>
                  <a:cubicBezTo>
                    <a:pt x="76200" y="5080"/>
                    <a:pt x="0" y="83820"/>
                    <a:pt x="0" y="180340"/>
                  </a:cubicBezTo>
                  <a:cubicBezTo>
                    <a:pt x="0" y="276860"/>
                    <a:pt x="77470" y="355600"/>
                    <a:pt x="172720" y="359410"/>
                  </a:cubicBezTo>
                  <a:lnTo>
                    <a:pt x="172720" y="360680"/>
                  </a:lnTo>
                  <a:lnTo>
                    <a:pt x="3061164" y="360680"/>
                  </a:lnTo>
                  <a:cubicBezTo>
                    <a:pt x="3160224" y="360680"/>
                    <a:pt x="3241504" y="279400"/>
                    <a:pt x="3241504" y="180340"/>
                  </a:cubicBezTo>
                  <a:close/>
                </a:path>
              </a:pathLst>
            </a:custGeom>
            <a:solidFill>
              <a:srgbClr val="37C9EF"/>
            </a:solidFill>
          </p:spPr>
        </p:sp>
      </p:grpSp>
      <p:grpSp>
        <p:nvGrpSpPr>
          <p:cNvPr id="38" name="Group 37">
            <a:extLst>
              <a:ext uri="{FF2B5EF4-FFF2-40B4-BE49-F238E27FC236}">
                <a16:creationId xmlns:a16="http://schemas.microsoft.com/office/drawing/2014/main" id="{24E6C9ED-3FE6-4452-8F7A-603C9F5FA310}"/>
              </a:ext>
            </a:extLst>
          </p:cNvPr>
          <p:cNvGrpSpPr/>
          <p:nvPr/>
        </p:nvGrpSpPr>
        <p:grpSpPr>
          <a:xfrm>
            <a:off x="10947347" y="8216781"/>
            <a:ext cx="4125981" cy="360450"/>
            <a:chOff x="0" y="0"/>
            <a:chExt cx="4651960" cy="406400"/>
          </a:xfrm>
        </p:grpSpPr>
        <p:sp>
          <p:nvSpPr>
            <p:cNvPr id="39" name="Freeform 38">
              <a:extLst>
                <a:ext uri="{FF2B5EF4-FFF2-40B4-BE49-F238E27FC236}">
                  <a16:creationId xmlns:a16="http://schemas.microsoft.com/office/drawing/2014/main" id="{B68C798D-238D-40B1-AE05-77D9752A3344}"/>
                </a:ext>
              </a:extLst>
            </p:cNvPr>
            <p:cNvSpPr/>
            <p:nvPr/>
          </p:nvSpPr>
          <p:spPr>
            <a:xfrm>
              <a:off x="17780" y="22860"/>
              <a:ext cx="4626560" cy="360680"/>
            </a:xfrm>
            <a:custGeom>
              <a:avLst/>
              <a:gdLst/>
              <a:ahLst/>
              <a:cxnLst/>
              <a:rect l="l" t="t" r="r" b="b"/>
              <a:pathLst>
                <a:path w="4626560" h="360680">
                  <a:moveTo>
                    <a:pt x="4626560" y="180340"/>
                  </a:moveTo>
                  <a:cubicBezTo>
                    <a:pt x="4626560" y="81280"/>
                    <a:pt x="4546550" y="0"/>
                    <a:pt x="4446220" y="0"/>
                  </a:cubicBezTo>
                  <a:lnTo>
                    <a:pt x="172720" y="0"/>
                  </a:lnTo>
                  <a:lnTo>
                    <a:pt x="172720" y="1270"/>
                  </a:lnTo>
                  <a:cubicBezTo>
                    <a:pt x="76200" y="5080"/>
                    <a:pt x="0" y="83820"/>
                    <a:pt x="0" y="180340"/>
                  </a:cubicBezTo>
                  <a:cubicBezTo>
                    <a:pt x="0" y="276860"/>
                    <a:pt x="77470" y="355600"/>
                    <a:pt x="172720" y="359410"/>
                  </a:cubicBezTo>
                  <a:lnTo>
                    <a:pt x="172720" y="360680"/>
                  </a:lnTo>
                  <a:lnTo>
                    <a:pt x="4446220" y="360680"/>
                  </a:lnTo>
                  <a:cubicBezTo>
                    <a:pt x="4545280" y="360680"/>
                    <a:pt x="4626560" y="279400"/>
                    <a:pt x="4626560" y="180340"/>
                  </a:cubicBezTo>
                  <a:close/>
                </a:path>
              </a:pathLst>
            </a:custGeom>
            <a:solidFill>
              <a:srgbClr val="86EAE9"/>
            </a:solidFill>
          </p:spPr>
        </p:sp>
      </p:grpSp>
      <p:grpSp>
        <p:nvGrpSpPr>
          <p:cNvPr id="40" name="Group 39">
            <a:extLst>
              <a:ext uri="{FF2B5EF4-FFF2-40B4-BE49-F238E27FC236}">
                <a16:creationId xmlns:a16="http://schemas.microsoft.com/office/drawing/2014/main" id="{07A97E53-9C6F-4AA7-B364-9880E612C927}"/>
              </a:ext>
            </a:extLst>
          </p:cNvPr>
          <p:cNvGrpSpPr/>
          <p:nvPr/>
        </p:nvGrpSpPr>
        <p:grpSpPr>
          <a:xfrm>
            <a:off x="5862404" y="7129931"/>
            <a:ext cx="6639143" cy="360450"/>
            <a:chOff x="0" y="0"/>
            <a:chExt cx="7485498" cy="406400"/>
          </a:xfrm>
        </p:grpSpPr>
        <p:sp>
          <p:nvSpPr>
            <p:cNvPr id="41" name="Freeform 40">
              <a:extLst>
                <a:ext uri="{FF2B5EF4-FFF2-40B4-BE49-F238E27FC236}">
                  <a16:creationId xmlns:a16="http://schemas.microsoft.com/office/drawing/2014/main" id="{2B1FA4F4-BCA4-4165-A8ED-0827558E76DE}"/>
                </a:ext>
              </a:extLst>
            </p:cNvPr>
            <p:cNvSpPr/>
            <p:nvPr/>
          </p:nvSpPr>
          <p:spPr>
            <a:xfrm>
              <a:off x="17780" y="22860"/>
              <a:ext cx="7460098" cy="360680"/>
            </a:xfrm>
            <a:custGeom>
              <a:avLst/>
              <a:gdLst/>
              <a:ahLst/>
              <a:cxnLst/>
              <a:rect l="l" t="t" r="r" b="b"/>
              <a:pathLst>
                <a:path w="7460098" h="360680">
                  <a:moveTo>
                    <a:pt x="7460098" y="180340"/>
                  </a:moveTo>
                  <a:cubicBezTo>
                    <a:pt x="7460098" y="81280"/>
                    <a:pt x="7380089" y="0"/>
                    <a:pt x="7279758" y="0"/>
                  </a:cubicBezTo>
                  <a:lnTo>
                    <a:pt x="172720" y="0"/>
                  </a:lnTo>
                  <a:lnTo>
                    <a:pt x="172720" y="1270"/>
                  </a:lnTo>
                  <a:cubicBezTo>
                    <a:pt x="76200" y="5080"/>
                    <a:pt x="0" y="83820"/>
                    <a:pt x="0" y="180340"/>
                  </a:cubicBezTo>
                  <a:cubicBezTo>
                    <a:pt x="0" y="276860"/>
                    <a:pt x="77470" y="355600"/>
                    <a:pt x="172720" y="359410"/>
                  </a:cubicBezTo>
                  <a:lnTo>
                    <a:pt x="172720" y="360680"/>
                  </a:lnTo>
                  <a:lnTo>
                    <a:pt x="7279758" y="360680"/>
                  </a:lnTo>
                  <a:cubicBezTo>
                    <a:pt x="7378818" y="360680"/>
                    <a:pt x="7460098" y="279400"/>
                    <a:pt x="7460098" y="180340"/>
                  </a:cubicBezTo>
                  <a:close/>
                </a:path>
              </a:pathLst>
            </a:custGeom>
            <a:solidFill>
              <a:srgbClr val="3EDAD8"/>
            </a:solidFill>
          </p:spPr>
        </p:sp>
      </p:grpSp>
      <p:grpSp>
        <p:nvGrpSpPr>
          <p:cNvPr id="42" name="Group 44">
            <a:extLst>
              <a:ext uri="{FF2B5EF4-FFF2-40B4-BE49-F238E27FC236}">
                <a16:creationId xmlns:a16="http://schemas.microsoft.com/office/drawing/2014/main" id="{BDF05944-F911-4269-AE55-5F1BCD9F4DB3}"/>
              </a:ext>
            </a:extLst>
          </p:cNvPr>
          <p:cNvGrpSpPr/>
          <p:nvPr/>
        </p:nvGrpSpPr>
        <p:grpSpPr>
          <a:xfrm>
            <a:off x="1914165" y="3455316"/>
            <a:ext cx="1613003" cy="5593319"/>
            <a:chOff x="0" y="0"/>
            <a:chExt cx="674441" cy="2338722"/>
          </a:xfrm>
        </p:grpSpPr>
        <p:sp>
          <p:nvSpPr>
            <p:cNvPr id="43" name="Freeform 45">
              <a:extLst>
                <a:ext uri="{FF2B5EF4-FFF2-40B4-BE49-F238E27FC236}">
                  <a16:creationId xmlns:a16="http://schemas.microsoft.com/office/drawing/2014/main" id="{18CA94E6-B4F9-4798-A014-A0D5B4BEE2C1}"/>
                </a:ext>
              </a:extLst>
            </p:cNvPr>
            <p:cNvSpPr/>
            <p:nvPr/>
          </p:nvSpPr>
          <p:spPr>
            <a:xfrm>
              <a:off x="0" y="0"/>
              <a:ext cx="674441" cy="2338723"/>
            </a:xfrm>
            <a:custGeom>
              <a:avLst/>
              <a:gdLst/>
              <a:ahLst/>
              <a:cxnLst/>
              <a:rect l="l" t="t" r="r" b="b"/>
              <a:pathLst>
                <a:path w="674441" h="2338723">
                  <a:moveTo>
                    <a:pt x="105593" y="0"/>
                  </a:moveTo>
                  <a:lnTo>
                    <a:pt x="568848" y="0"/>
                  </a:lnTo>
                  <a:cubicBezTo>
                    <a:pt x="596853" y="0"/>
                    <a:pt x="623711" y="11125"/>
                    <a:pt x="643514" y="30928"/>
                  </a:cubicBezTo>
                  <a:cubicBezTo>
                    <a:pt x="663316" y="50730"/>
                    <a:pt x="674441" y="77588"/>
                    <a:pt x="674441" y="105593"/>
                  </a:cubicBezTo>
                  <a:lnTo>
                    <a:pt x="674441" y="2233129"/>
                  </a:lnTo>
                  <a:cubicBezTo>
                    <a:pt x="674441" y="2261134"/>
                    <a:pt x="663316" y="2287993"/>
                    <a:pt x="643514" y="2307795"/>
                  </a:cubicBezTo>
                  <a:cubicBezTo>
                    <a:pt x="623711" y="2327598"/>
                    <a:pt x="596853" y="2338723"/>
                    <a:pt x="568848" y="2338723"/>
                  </a:cubicBezTo>
                  <a:lnTo>
                    <a:pt x="105593" y="2338723"/>
                  </a:lnTo>
                  <a:cubicBezTo>
                    <a:pt x="47276" y="2338723"/>
                    <a:pt x="0" y="2291447"/>
                    <a:pt x="0" y="2233129"/>
                  </a:cubicBezTo>
                  <a:lnTo>
                    <a:pt x="0" y="105593"/>
                  </a:lnTo>
                  <a:cubicBezTo>
                    <a:pt x="0" y="77588"/>
                    <a:pt x="11125" y="50730"/>
                    <a:pt x="30928" y="30928"/>
                  </a:cubicBezTo>
                  <a:cubicBezTo>
                    <a:pt x="50730" y="11125"/>
                    <a:pt x="77588" y="0"/>
                    <a:pt x="105593" y="0"/>
                  </a:cubicBezTo>
                  <a:close/>
                </a:path>
              </a:pathLst>
            </a:custGeom>
            <a:solidFill>
              <a:srgbClr val="E9F6FF"/>
            </a:solidFill>
          </p:spPr>
        </p:sp>
        <p:sp>
          <p:nvSpPr>
            <p:cNvPr id="44" name="TextBox 46">
              <a:extLst>
                <a:ext uri="{FF2B5EF4-FFF2-40B4-BE49-F238E27FC236}">
                  <a16:creationId xmlns:a16="http://schemas.microsoft.com/office/drawing/2014/main" id="{5748B0BC-8E26-4FFC-8E98-420AB4A670B1}"/>
                </a:ext>
              </a:extLst>
            </p:cNvPr>
            <p:cNvSpPr txBox="1"/>
            <p:nvPr/>
          </p:nvSpPr>
          <p:spPr>
            <a:xfrm>
              <a:off x="0" y="-47625"/>
              <a:ext cx="674441" cy="2386347"/>
            </a:xfrm>
            <a:prstGeom prst="rect">
              <a:avLst/>
            </a:prstGeom>
          </p:spPr>
          <p:txBody>
            <a:bodyPr lIns="254000" tIns="254000" rIns="254000" bIns="254000" rtlCol="0" anchor="ctr"/>
            <a:lstStyle/>
            <a:p>
              <a:pPr algn="ctr">
                <a:lnSpc>
                  <a:spcPts val="2100"/>
                </a:lnSpc>
              </a:pPr>
              <a:endParaRPr dirty="0"/>
            </a:p>
          </p:txBody>
        </p:sp>
      </p:grpSp>
      <p:sp>
        <p:nvSpPr>
          <p:cNvPr id="45" name="TextBox 47">
            <a:extLst>
              <a:ext uri="{FF2B5EF4-FFF2-40B4-BE49-F238E27FC236}">
                <a16:creationId xmlns:a16="http://schemas.microsoft.com/office/drawing/2014/main" id="{E119FB5A-A802-47C6-A024-44C4BE2F51BE}"/>
              </a:ext>
            </a:extLst>
          </p:cNvPr>
          <p:cNvSpPr txBox="1"/>
          <p:nvPr/>
        </p:nvSpPr>
        <p:spPr>
          <a:xfrm>
            <a:off x="1973723" y="379875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기획</a:t>
            </a:r>
          </a:p>
        </p:txBody>
      </p:sp>
      <p:sp>
        <p:nvSpPr>
          <p:cNvPr id="46" name="TextBox 48">
            <a:extLst>
              <a:ext uri="{FF2B5EF4-FFF2-40B4-BE49-F238E27FC236}">
                <a16:creationId xmlns:a16="http://schemas.microsoft.com/office/drawing/2014/main" id="{37D9F021-1285-4D43-BC3B-1744D384B2A2}"/>
              </a:ext>
            </a:extLst>
          </p:cNvPr>
          <p:cNvSpPr txBox="1"/>
          <p:nvPr/>
        </p:nvSpPr>
        <p:spPr>
          <a:xfrm>
            <a:off x="1973723" y="4910462"/>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팀구성</a:t>
            </a:r>
          </a:p>
        </p:txBody>
      </p:sp>
      <p:sp>
        <p:nvSpPr>
          <p:cNvPr id="47" name="TextBox 49">
            <a:extLst>
              <a:ext uri="{FF2B5EF4-FFF2-40B4-BE49-F238E27FC236}">
                <a16:creationId xmlns:a16="http://schemas.microsoft.com/office/drawing/2014/main" id="{77236F7A-6EB2-4DD3-A05C-DE89EC9F5DD7}"/>
              </a:ext>
            </a:extLst>
          </p:cNvPr>
          <p:cNvSpPr txBox="1"/>
          <p:nvPr/>
        </p:nvSpPr>
        <p:spPr>
          <a:xfrm>
            <a:off x="1973723" y="6022920"/>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개발</a:t>
            </a:r>
          </a:p>
        </p:txBody>
      </p:sp>
      <p:sp>
        <p:nvSpPr>
          <p:cNvPr id="48" name="TextBox 50">
            <a:extLst>
              <a:ext uri="{FF2B5EF4-FFF2-40B4-BE49-F238E27FC236}">
                <a16:creationId xmlns:a16="http://schemas.microsoft.com/office/drawing/2014/main" id="{267CBE53-3928-4762-A8BF-0813FF96BE28}"/>
              </a:ext>
            </a:extLst>
          </p:cNvPr>
          <p:cNvSpPr txBox="1"/>
          <p:nvPr/>
        </p:nvSpPr>
        <p:spPr>
          <a:xfrm>
            <a:off x="1973723" y="711727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확인</a:t>
            </a:r>
          </a:p>
        </p:txBody>
      </p:sp>
      <p:sp>
        <p:nvSpPr>
          <p:cNvPr id="49" name="TextBox 51">
            <a:extLst>
              <a:ext uri="{FF2B5EF4-FFF2-40B4-BE49-F238E27FC236}">
                <a16:creationId xmlns:a16="http://schemas.microsoft.com/office/drawing/2014/main" id="{5A3ACFED-C23B-497B-A602-DC8243A74E66}"/>
              </a:ext>
            </a:extLst>
          </p:cNvPr>
          <p:cNvSpPr txBox="1"/>
          <p:nvPr/>
        </p:nvSpPr>
        <p:spPr>
          <a:xfrm>
            <a:off x="1973723" y="8204121"/>
            <a:ext cx="1430997" cy="381114"/>
          </a:xfrm>
          <a:prstGeom prst="rect">
            <a:avLst/>
          </a:prstGeom>
        </p:spPr>
        <p:txBody>
          <a:bodyPr lIns="0" tIns="0" rIns="0" bIns="0" rtlCol="0" anchor="t">
            <a:spAutoFit/>
          </a:bodyPr>
          <a:lstStyle/>
          <a:p>
            <a:pPr algn="ctr">
              <a:lnSpc>
                <a:spcPts val="3143"/>
              </a:lnSpc>
            </a:pPr>
            <a:r>
              <a:rPr lang="en-US" sz="2245" spc="112" dirty="0">
                <a:solidFill>
                  <a:srgbClr val="191919"/>
                </a:solidFill>
                <a:ea typeface="Aileron"/>
              </a:rPr>
              <a:t>리뷰</a:t>
            </a:r>
          </a:p>
        </p:txBody>
      </p:sp>
      <p:sp>
        <p:nvSpPr>
          <p:cNvPr id="50" name="TextBox 52">
            <a:extLst>
              <a:ext uri="{FF2B5EF4-FFF2-40B4-BE49-F238E27FC236}">
                <a16:creationId xmlns:a16="http://schemas.microsoft.com/office/drawing/2014/main" id="{C619F1C5-F856-4422-A8AD-65EF2EEA09AA}"/>
              </a:ext>
            </a:extLst>
          </p:cNvPr>
          <p:cNvSpPr txBox="1"/>
          <p:nvPr/>
        </p:nvSpPr>
        <p:spPr>
          <a:xfrm>
            <a:off x="4467715"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9월</a:t>
            </a:r>
          </a:p>
        </p:txBody>
      </p:sp>
      <p:sp>
        <p:nvSpPr>
          <p:cNvPr id="51" name="TextBox 53">
            <a:extLst>
              <a:ext uri="{FF2B5EF4-FFF2-40B4-BE49-F238E27FC236}">
                <a16:creationId xmlns:a16="http://schemas.microsoft.com/office/drawing/2014/main" id="{286535D4-E131-4CF9-B1B7-7E1CD4FB6F96}"/>
              </a:ext>
            </a:extLst>
          </p:cNvPr>
          <p:cNvSpPr txBox="1"/>
          <p:nvPr/>
        </p:nvSpPr>
        <p:spPr>
          <a:xfrm>
            <a:off x="7404582"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10월</a:t>
            </a:r>
          </a:p>
        </p:txBody>
      </p:sp>
      <p:sp>
        <p:nvSpPr>
          <p:cNvPr id="52" name="TextBox 54">
            <a:extLst>
              <a:ext uri="{FF2B5EF4-FFF2-40B4-BE49-F238E27FC236}">
                <a16:creationId xmlns:a16="http://schemas.microsoft.com/office/drawing/2014/main" id="{3604BEF3-17C9-4CFE-8D15-B394F9983BEA}"/>
              </a:ext>
            </a:extLst>
          </p:cNvPr>
          <p:cNvSpPr txBox="1"/>
          <p:nvPr/>
        </p:nvSpPr>
        <p:spPr>
          <a:xfrm>
            <a:off x="10312320" y="2855652"/>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11월</a:t>
            </a:r>
          </a:p>
        </p:txBody>
      </p:sp>
      <p:sp>
        <p:nvSpPr>
          <p:cNvPr id="53" name="TextBox 55">
            <a:extLst>
              <a:ext uri="{FF2B5EF4-FFF2-40B4-BE49-F238E27FC236}">
                <a16:creationId xmlns:a16="http://schemas.microsoft.com/office/drawing/2014/main" id="{8CA29B98-FD9C-43AF-B5EA-47304296790C}"/>
              </a:ext>
            </a:extLst>
          </p:cNvPr>
          <p:cNvSpPr txBox="1"/>
          <p:nvPr/>
        </p:nvSpPr>
        <p:spPr>
          <a:xfrm>
            <a:off x="13171792" y="2926458"/>
            <a:ext cx="2227327" cy="368396"/>
          </a:xfrm>
          <a:prstGeom prst="rect">
            <a:avLst/>
          </a:prstGeom>
        </p:spPr>
        <p:txBody>
          <a:bodyPr lIns="0" tIns="0" rIns="0" bIns="0" rtlCol="0" anchor="t">
            <a:spAutoFit/>
          </a:bodyPr>
          <a:lstStyle/>
          <a:p>
            <a:pPr algn="ctr">
              <a:lnSpc>
                <a:spcPts val="2919"/>
              </a:lnSpc>
            </a:pPr>
            <a:r>
              <a:rPr lang="en-US" sz="2245" spc="112" dirty="0">
                <a:solidFill>
                  <a:srgbClr val="191919"/>
                </a:solidFill>
                <a:latin typeface="Aileron Ultra-Bold"/>
                <a:ea typeface="Aileron Ultra-Bold"/>
              </a:rPr>
              <a:t>12월</a:t>
            </a:r>
          </a:p>
        </p:txBody>
      </p:sp>
      <p:sp>
        <p:nvSpPr>
          <p:cNvPr id="54" name="TextBox 56">
            <a:extLst>
              <a:ext uri="{FF2B5EF4-FFF2-40B4-BE49-F238E27FC236}">
                <a16:creationId xmlns:a16="http://schemas.microsoft.com/office/drawing/2014/main" id="{D07B1E7B-5864-4489-B5E9-CE84F3468BC4}"/>
              </a:ext>
            </a:extLst>
          </p:cNvPr>
          <p:cNvSpPr txBox="1"/>
          <p:nvPr/>
        </p:nvSpPr>
        <p:spPr>
          <a:xfrm>
            <a:off x="2005168" y="2858847"/>
            <a:ext cx="1430997" cy="362007"/>
          </a:xfrm>
          <a:prstGeom prst="rect">
            <a:avLst/>
          </a:prstGeom>
        </p:spPr>
        <p:txBody>
          <a:bodyPr lIns="0" tIns="0" rIns="0" bIns="0" rtlCol="0" anchor="t">
            <a:spAutoFit/>
          </a:bodyPr>
          <a:lstStyle/>
          <a:p>
            <a:pPr algn="ctr">
              <a:lnSpc>
                <a:spcPts val="2919"/>
              </a:lnSpc>
            </a:pPr>
            <a:r>
              <a:rPr lang="en-US" sz="2245" spc="112" dirty="0">
                <a:solidFill>
                  <a:srgbClr val="191919"/>
                </a:solidFill>
                <a:ea typeface="Aileron Ultra-Bold"/>
              </a:rPr>
              <a:t>업무</a:t>
            </a:r>
          </a:p>
        </p:txBody>
      </p:sp>
      <p:sp>
        <p:nvSpPr>
          <p:cNvPr id="55" name="Freeform 41">
            <a:extLst>
              <a:ext uri="{FF2B5EF4-FFF2-40B4-BE49-F238E27FC236}">
                <a16:creationId xmlns:a16="http://schemas.microsoft.com/office/drawing/2014/main" id="{250B0138-7F1D-4F88-82FA-B457904132D5}"/>
              </a:ext>
            </a:extLst>
          </p:cNvPr>
          <p:cNvSpPr/>
          <p:nvPr/>
        </p:nvSpPr>
        <p:spPr>
          <a:xfrm>
            <a:off x="15597307" y="8380079"/>
            <a:ext cx="2690693" cy="1906921"/>
          </a:xfrm>
          <a:custGeom>
            <a:avLst/>
            <a:gdLst/>
            <a:ahLst/>
            <a:cxnLst/>
            <a:rect l="l" t="t" r="r" b="b"/>
            <a:pathLst>
              <a:path w="3323986" h="2213221">
                <a:moveTo>
                  <a:pt x="0" y="0"/>
                </a:moveTo>
                <a:lnTo>
                  <a:pt x="3323986" y="0"/>
                </a:lnTo>
                <a:lnTo>
                  <a:pt x="3323986" y="2213221"/>
                </a:lnTo>
                <a:lnTo>
                  <a:pt x="0" y="2213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TextBox 55">
            <a:extLst>
              <a:ext uri="{FF2B5EF4-FFF2-40B4-BE49-F238E27FC236}">
                <a16:creationId xmlns:a16="http://schemas.microsoft.com/office/drawing/2014/main" id="{D92030B7-F602-45A6-B9E9-61908D752EA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Work Progress Schedule</a:t>
            </a:r>
            <a:endParaRPr lang="ko-KR" altLang="en-US" sz="1600"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60889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8" name="Freeform 8"/>
          <p:cNvSpPr/>
          <p:nvPr/>
        </p:nvSpPr>
        <p:spPr>
          <a:xfrm>
            <a:off x="6403731" y="1714460"/>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403731" y="2749612"/>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403731" y="584460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6403731" y="3757439"/>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403731" y="6882077"/>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403731" y="478298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403731" y="7895638"/>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6541928" y="7007476"/>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06</a:t>
            </a:r>
          </a:p>
        </p:txBody>
      </p:sp>
      <p:sp>
        <p:nvSpPr>
          <p:cNvPr id="16" name="TextBox 16"/>
          <p:cNvSpPr txBox="1"/>
          <p:nvPr/>
        </p:nvSpPr>
        <p:spPr>
          <a:xfrm>
            <a:off x="6541928" y="8024335"/>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07</a:t>
            </a:r>
          </a:p>
        </p:txBody>
      </p:sp>
      <p:sp>
        <p:nvSpPr>
          <p:cNvPr id="17" name="TextBox 17"/>
          <p:cNvSpPr txBox="1"/>
          <p:nvPr/>
        </p:nvSpPr>
        <p:spPr>
          <a:xfrm>
            <a:off x="7314408" y="588302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시연</a:t>
            </a:r>
            <a:endParaRPr lang="en-US" sz="3061" dirty="0">
              <a:solidFill>
                <a:srgbClr val="3D3D3D"/>
              </a:solidFill>
              <a:latin typeface="Source Han Sans KR Medium"/>
              <a:ea typeface="Source Han Sans KR Medium"/>
            </a:endParaRPr>
          </a:p>
        </p:txBody>
      </p:sp>
      <p:sp>
        <p:nvSpPr>
          <p:cNvPr id="18" name="TextBox 18"/>
          <p:cNvSpPr txBox="1"/>
          <p:nvPr/>
        </p:nvSpPr>
        <p:spPr>
          <a:xfrm>
            <a:off x="7314408" y="6917753"/>
            <a:ext cx="6851212"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개선 방향</a:t>
            </a:r>
            <a:endParaRPr lang="en-US" sz="3061" dirty="0">
              <a:solidFill>
                <a:srgbClr val="3D3D3D"/>
              </a:solidFill>
              <a:latin typeface="Source Han Sans KR Medium"/>
              <a:ea typeface="Source Han Sans KR Medium"/>
            </a:endParaRPr>
          </a:p>
        </p:txBody>
      </p:sp>
      <p:sp>
        <p:nvSpPr>
          <p:cNvPr id="19" name="TextBox 19"/>
          <p:cNvSpPr txBox="1"/>
          <p:nvPr/>
        </p:nvSpPr>
        <p:spPr>
          <a:xfrm>
            <a:off x="7314408" y="7952479"/>
            <a:ext cx="8190968" cy="460710"/>
          </a:xfrm>
          <a:prstGeom prst="rect">
            <a:avLst/>
          </a:prstGeom>
        </p:spPr>
        <p:txBody>
          <a:bodyPr lIns="0" tIns="0" rIns="0" bIns="0" rtlCol="0" anchor="t">
            <a:spAutoFit/>
          </a:bodyPr>
          <a:lstStyle/>
          <a:p>
            <a:pPr algn="just">
              <a:lnSpc>
                <a:spcPts val="3673"/>
              </a:lnSpc>
            </a:pPr>
            <a:r>
              <a:rPr lang="en-US" sz="3061" dirty="0">
                <a:solidFill>
                  <a:srgbClr val="3D3D3D"/>
                </a:solidFill>
                <a:ea typeface="Source Han Sans KR Medium"/>
              </a:rPr>
              <a:t>프로젝트 관련 제목을</a:t>
            </a:r>
            <a:r>
              <a:rPr lang="en-US" sz="3061" dirty="0">
                <a:solidFill>
                  <a:srgbClr val="3D3D3D"/>
                </a:solidFill>
                <a:latin typeface="Source Han Sans KR Medium"/>
                <a:ea typeface="Source Han Sans KR Medium"/>
              </a:rPr>
              <a:t> 적어주세요</a:t>
            </a:r>
          </a:p>
        </p:txBody>
      </p:sp>
      <p:grpSp>
        <p:nvGrpSpPr>
          <p:cNvPr id="20" name="Group 20"/>
          <p:cNvGrpSpPr/>
          <p:nvPr/>
        </p:nvGrpSpPr>
        <p:grpSpPr>
          <a:xfrm rot="-10800000">
            <a:off x="14853516" y="480309"/>
            <a:ext cx="1956072" cy="1172983"/>
            <a:chOff x="0" y="0"/>
            <a:chExt cx="660400" cy="396017"/>
          </a:xfrm>
        </p:grpSpPr>
        <p:sp>
          <p:nvSpPr>
            <p:cNvPr id="21" name="Freeform 21"/>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22" name="TextBox 22"/>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23" name="Freeform 23"/>
          <p:cNvSpPr/>
          <p:nvPr/>
        </p:nvSpPr>
        <p:spPr>
          <a:xfrm>
            <a:off x="13511218" y="6931395"/>
            <a:ext cx="4158962" cy="2750113"/>
          </a:xfrm>
          <a:custGeom>
            <a:avLst/>
            <a:gdLst/>
            <a:ahLst/>
            <a:cxnLst/>
            <a:rect l="l" t="t" r="r" b="b"/>
            <a:pathLst>
              <a:path w="4158962" h="2750113">
                <a:moveTo>
                  <a:pt x="0" y="0"/>
                </a:moveTo>
                <a:lnTo>
                  <a:pt x="4158962" y="0"/>
                </a:lnTo>
                <a:lnTo>
                  <a:pt x="4158962" y="2750113"/>
                </a:lnTo>
                <a:lnTo>
                  <a:pt x="0" y="27501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617820" y="615017"/>
            <a:ext cx="5234287" cy="9056966"/>
            <a:chOff x="0" y="0"/>
            <a:chExt cx="2264386" cy="3918101"/>
          </a:xfrm>
        </p:grpSpPr>
        <p:sp>
          <p:nvSpPr>
            <p:cNvPr id="25" name="Freeform 25"/>
            <p:cNvSpPr/>
            <p:nvPr/>
          </p:nvSpPr>
          <p:spPr>
            <a:xfrm>
              <a:off x="0" y="0"/>
              <a:ext cx="2264386" cy="3918101"/>
            </a:xfrm>
            <a:custGeom>
              <a:avLst/>
              <a:gdLst/>
              <a:ahLst/>
              <a:cxnLst/>
              <a:rect l="l" t="t" r="r" b="b"/>
              <a:pathLst>
                <a:path w="2264386" h="3918101">
                  <a:moveTo>
                    <a:pt x="0" y="0"/>
                  </a:moveTo>
                  <a:lnTo>
                    <a:pt x="2264386" y="0"/>
                  </a:lnTo>
                  <a:lnTo>
                    <a:pt x="2264386" y="3918101"/>
                  </a:lnTo>
                  <a:lnTo>
                    <a:pt x="0" y="3918101"/>
                  </a:lnTo>
                  <a:close/>
                </a:path>
              </a:pathLst>
            </a:custGeom>
            <a:solidFill>
              <a:srgbClr val="F9FAFD"/>
            </a:solidFill>
          </p:spPr>
        </p:sp>
        <p:sp>
          <p:nvSpPr>
            <p:cNvPr id="26" name="TextBox 26"/>
            <p:cNvSpPr txBox="1"/>
            <p:nvPr/>
          </p:nvSpPr>
          <p:spPr>
            <a:xfrm>
              <a:off x="0" y="-47625"/>
              <a:ext cx="2264386" cy="3965726"/>
            </a:xfrm>
            <a:prstGeom prst="rect">
              <a:avLst/>
            </a:prstGeom>
          </p:spPr>
          <p:txBody>
            <a:bodyPr lIns="254000" tIns="254000" rIns="254000" bIns="254000" rtlCol="0" anchor="ctr"/>
            <a:lstStyle/>
            <a:p>
              <a:pPr algn="ctr">
                <a:lnSpc>
                  <a:spcPts val="2100"/>
                </a:lnSpc>
              </a:pPr>
              <a:endParaRPr dirty="0"/>
            </a:p>
          </p:txBody>
        </p:sp>
      </p:grpSp>
      <p:sp>
        <p:nvSpPr>
          <p:cNvPr id="27" name="TextBox 27"/>
          <p:cNvSpPr txBox="1"/>
          <p:nvPr/>
        </p:nvSpPr>
        <p:spPr>
          <a:xfrm>
            <a:off x="1189760" y="4735360"/>
            <a:ext cx="4662347" cy="871056"/>
          </a:xfrm>
          <a:prstGeom prst="rect">
            <a:avLst/>
          </a:prstGeom>
        </p:spPr>
        <p:txBody>
          <a:bodyPr lIns="0" tIns="0" rIns="0" bIns="0" rtlCol="0" anchor="t">
            <a:spAutoFit/>
          </a:bodyPr>
          <a:lstStyle/>
          <a:p>
            <a:pPr algn="just">
              <a:lnSpc>
                <a:spcPts val="7114"/>
              </a:lnSpc>
              <a:spcBef>
                <a:spcPct val="0"/>
              </a:spcBef>
            </a:pPr>
            <a:r>
              <a:rPr lang="en-US" sz="5081" dirty="0">
                <a:solidFill>
                  <a:srgbClr val="474747"/>
                </a:solidFill>
                <a:latin typeface="Source Han Sans KR Bold"/>
              </a:rPr>
              <a:t>CONTENTS</a:t>
            </a:r>
          </a:p>
        </p:txBody>
      </p:sp>
      <p:sp>
        <p:nvSpPr>
          <p:cNvPr id="28" name="TextBox 28"/>
          <p:cNvSpPr txBox="1"/>
          <p:nvPr/>
        </p:nvSpPr>
        <p:spPr>
          <a:xfrm>
            <a:off x="6541928" y="179702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29" name="TextBox 29"/>
          <p:cNvSpPr txBox="1"/>
          <p:nvPr/>
        </p:nvSpPr>
        <p:spPr>
          <a:xfrm>
            <a:off x="6541928" y="2822354"/>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02</a:t>
            </a:r>
          </a:p>
        </p:txBody>
      </p:sp>
      <p:sp>
        <p:nvSpPr>
          <p:cNvPr id="30" name="TextBox 30"/>
          <p:cNvSpPr txBox="1"/>
          <p:nvPr/>
        </p:nvSpPr>
        <p:spPr>
          <a:xfrm>
            <a:off x="6541928" y="5930788"/>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05</a:t>
            </a:r>
          </a:p>
        </p:txBody>
      </p:sp>
      <p:sp>
        <p:nvSpPr>
          <p:cNvPr id="31" name="TextBox 31"/>
          <p:cNvSpPr txBox="1"/>
          <p:nvPr/>
        </p:nvSpPr>
        <p:spPr>
          <a:xfrm>
            <a:off x="6541928" y="3865118"/>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03</a:t>
            </a:r>
          </a:p>
        </p:txBody>
      </p:sp>
      <p:sp>
        <p:nvSpPr>
          <p:cNvPr id="32" name="TextBox 32"/>
          <p:cNvSpPr txBox="1"/>
          <p:nvPr/>
        </p:nvSpPr>
        <p:spPr>
          <a:xfrm>
            <a:off x="6541928" y="4893962"/>
            <a:ext cx="907408"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33" name="TextBox 33"/>
          <p:cNvSpPr txBox="1"/>
          <p:nvPr/>
        </p:nvSpPr>
        <p:spPr>
          <a:xfrm>
            <a:off x="7314408" y="1744127"/>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프로젝트 소개 </a:t>
            </a:r>
            <a:r>
              <a:rPr lang="en-US" altLang="ko-KR" sz="3061" dirty="0">
                <a:solidFill>
                  <a:srgbClr val="3D3D3D"/>
                </a:solidFill>
                <a:ea typeface="Source Han Sans KR Medium"/>
              </a:rPr>
              <a:t>: </a:t>
            </a:r>
            <a:r>
              <a:rPr lang="ko-KR" altLang="en-US" sz="2400" dirty="0">
                <a:solidFill>
                  <a:srgbClr val="3D3D3D"/>
                </a:solidFill>
                <a:ea typeface="Source Han Sans KR Medium"/>
              </a:rPr>
              <a:t>기획의도</a:t>
            </a:r>
            <a:r>
              <a:rPr lang="en-US" altLang="ko-KR" sz="2400" dirty="0">
                <a:solidFill>
                  <a:srgbClr val="3D3D3D"/>
                </a:solidFill>
                <a:ea typeface="Source Han Sans KR Medium"/>
              </a:rPr>
              <a:t>, </a:t>
            </a:r>
            <a:r>
              <a:rPr lang="ko-KR" altLang="en-US" sz="2400" dirty="0">
                <a:solidFill>
                  <a:srgbClr val="3D3D3D"/>
                </a:solidFill>
                <a:ea typeface="Source Han Sans KR Medium"/>
              </a:rPr>
              <a:t>서비스 소개</a:t>
            </a:r>
            <a:endParaRPr lang="en-US" sz="2400" dirty="0">
              <a:solidFill>
                <a:srgbClr val="3D3D3D"/>
              </a:solidFill>
              <a:ea typeface="Source Han Sans KR Medium"/>
            </a:endParaRPr>
          </a:p>
        </p:txBody>
      </p:sp>
      <p:sp>
        <p:nvSpPr>
          <p:cNvPr id="34" name="TextBox 34"/>
          <p:cNvSpPr txBox="1"/>
          <p:nvPr/>
        </p:nvSpPr>
        <p:spPr>
          <a:xfrm>
            <a:off x="7314408" y="2778852"/>
            <a:ext cx="8190968" cy="457689"/>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설계 </a:t>
            </a:r>
            <a:r>
              <a:rPr lang="en-US" altLang="ko-KR" sz="3061"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Menus,</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User</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Action,</a:t>
            </a:r>
            <a:r>
              <a:rPr lang="ko-KR" altLang="en-US" sz="2400" dirty="0">
                <a:solidFill>
                  <a:srgbClr val="3D3D3D"/>
                </a:solidFill>
                <a:latin typeface="Source Han Sans KR Medium"/>
                <a:ea typeface="Source Han Sans KR Medium"/>
              </a:rPr>
              <a:t> </a:t>
            </a:r>
            <a:r>
              <a:rPr lang="en-US" altLang="ko-KR" sz="2400" dirty="0">
                <a:solidFill>
                  <a:srgbClr val="3D3D3D"/>
                </a:solidFill>
                <a:latin typeface="Source Han Sans KR Medium"/>
                <a:ea typeface="Source Han Sans KR Medium"/>
              </a:rPr>
              <a:t>ERD,</a:t>
            </a:r>
            <a:r>
              <a:rPr lang="ko-KR" altLang="en-US" sz="2400" dirty="0">
                <a:solidFill>
                  <a:srgbClr val="3D3D3D"/>
                </a:solidFill>
                <a:latin typeface="Source Han Sans KR Medium"/>
                <a:ea typeface="Source Han Sans KR Medium"/>
              </a:rPr>
              <a:t> 개발환경</a:t>
            </a:r>
            <a:endParaRPr lang="en-US" sz="2400" dirty="0">
              <a:solidFill>
                <a:srgbClr val="3D3D3D"/>
              </a:solidFill>
              <a:latin typeface="Source Han Sans KR Medium"/>
              <a:ea typeface="Source Han Sans KR Medium"/>
            </a:endParaRPr>
          </a:p>
        </p:txBody>
      </p:sp>
      <p:sp>
        <p:nvSpPr>
          <p:cNvPr id="35" name="TextBox 35"/>
          <p:cNvSpPr txBox="1"/>
          <p:nvPr/>
        </p:nvSpPr>
        <p:spPr>
          <a:xfrm>
            <a:off x="7314408" y="3813578"/>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latin typeface="Source Han Sans KR Medium"/>
                <a:ea typeface="Source Han Sans KR Medium"/>
              </a:rPr>
              <a:t>프로젝트 진행 </a:t>
            </a:r>
            <a:r>
              <a:rPr lang="en-US" altLang="ko-KR" sz="3061"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역할분담</a:t>
            </a:r>
            <a:r>
              <a:rPr lang="en-US" altLang="ko-KR" sz="2400" dirty="0">
                <a:solidFill>
                  <a:srgbClr val="3D3D3D"/>
                </a:solidFill>
                <a:latin typeface="Source Han Sans KR Medium"/>
                <a:ea typeface="Source Han Sans KR Medium"/>
              </a:rPr>
              <a:t>, </a:t>
            </a:r>
            <a:r>
              <a:rPr lang="ko-KR" altLang="en-US" sz="2400" dirty="0">
                <a:solidFill>
                  <a:srgbClr val="3D3D3D"/>
                </a:solidFill>
                <a:latin typeface="Source Han Sans KR Medium"/>
                <a:ea typeface="Source Han Sans KR Medium"/>
              </a:rPr>
              <a:t>작업 일정</a:t>
            </a:r>
            <a:endParaRPr lang="en-US" sz="2400" dirty="0">
              <a:solidFill>
                <a:srgbClr val="3D3D3D"/>
              </a:solidFill>
              <a:latin typeface="Source Han Sans KR Medium"/>
              <a:ea typeface="Source Han Sans KR Medium"/>
            </a:endParaRPr>
          </a:p>
        </p:txBody>
      </p:sp>
      <p:sp>
        <p:nvSpPr>
          <p:cNvPr id="36" name="TextBox 36"/>
          <p:cNvSpPr txBox="1"/>
          <p:nvPr/>
        </p:nvSpPr>
        <p:spPr>
          <a:xfrm>
            <a:off x="7314408" y="4848303"/>
            <a:ext cx="6331817" cy="460710"/>
          </a:xfrm>
          <a:prstGeom prst="rect">
            <a:avLst/>
          </a:prstGeom>
        </p:spPr>
        <p:txBody>
          <a:bodyPr lIns="0" tIns="0" rIns="0" bIns="0" rtlCol="0" anchor="t">
            <a:spAutoFit/>
          </a:bodyPr>
          <a:lstStyle/>
          <a:p>
            <a:pPr algn="just">
              <a:lnSpc>
                <a:spcPts val="3673"/>
              </a:lnSpc>
            </a:pPr>
            <a:r>
              <a:rPr lang="ko-KR" altLang="en-US" sz="3061" dirty="0">
                <a:solidFill>
                  <a:srgbClr val="3D3D3D"/>
                </a:solidFill>
                <a:ea typeface="Source Han Sans KR Medium"/>
              </a:rPr>
              <a:t>주요 기능</a:t>
            </a:r>
            <a:endParaRPr lang="en-US" sz="3061" dirty="0">
              <a:solidFill>
                <a:srgbClr val="3D3D3D"/>
              </a:solidFill>
              <a:latin typeface="Source Han Sans KR Medium"/>
              <a:ea typeface="Source Han Sans KR Medium"/>
            </a:endParaRPr>
          </a:p>
        </p:txBody>
      </p:sp>
      <p:sp>
        <p:nvSpPr>
          <p:cNvPr id="37" name="TextBox 37"/>
          <p:cNvSpPr txBox="1"/>
          <p:nvPr/>
        </p:nvSpPr>
        <p:spPr>
          <a:xfrm>
            <a:off x="15136253" y="723683"/>
            <a:ext cx="1390597" cy="505259"/>
          </a:xfrm>
          <a:prstGeom prst="rect">
            <a:avLst/>
          </a:prstGeom>
        </p:spPr>
        <p:txBody>
          <a:bodyPr lIns="0" tIns="0" rIns="0" bIns="0" rtlCol="0" anchor="t">
            <a:spAutoFit/>
          </a:bodyPr>
          <a:lstStyle/>
          <a:p>
            <a:pPr algn="ctr">
              <a:lnSpc>
                <a:spcPts val="2076"/>
              </a:lnSpc>
            </a:pPr>
            <a:r>
              <a:rPr lang="en-US" sz="1482" spc="1" dirty="0">
                <a:solidFill>
                  <a:srgbClr val="F9FAFD"/>
                </a:solidFill>
                <a:latin typeface="Source Han Sans KR Bold"/>
              </a:rPr>
              <a:t>Project</a:t>
            </a:r>
          </a:p>
          <a:p>
            <a:pPr algn="ctr">
              <a:lnSpc>
                <a:spcPts val="2076"/>
              </a:lnSpc>
            </a:pPr>
            <a:r>
              <a:rPr lang="en-US" sz="1482" spc="1" dirty="0">
                <a:solidFill>
                  <a:srgbClr val="F9FAFD"/>
                </a:solidFill>
                <a:latin typeface="Source Han Sans KR Bold"/>
              </a:rPr>
              <a:t>report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7739932" y="490625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7893666" y="5013768"/>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04</a:t>
            </a:r>
          </a:p>
        </p:txBody>
      </p:sp>
      <p:sp>
        <p:nvSpPr>
          <p:cNvPr id="17" name="TextBox 33">
            <a:extLst>
              <a:ext uri="{FF2B5EF4-FFF2-40B4-BE49-F238E27FC236}">
                <a16:creationId xmlns:a16="http://schemas.microsoft.com/office/drawing/2014/main" id="{365274F8-636B-4898-8DD6-820E63F81224}"/>
              </a:ext>
            </a:extLst>
          </p:cNvPr>
          <p:cNvSpPr txBox="1"/>
          <p:nvPr/>
        </p:nvSpPr>
        <p:spPr>
          <a:xfrm>
            <a:off x="8610600" y="4997061"/>
            <a:ext cx="1739334" cy="474489"/>
          </a:xfrm>
          <a:prstGeom prst="rect">
            <a:avLst/>
          </a:prstGeom>
        </p:spPr>
        <p:txBody>
          <a:bodyPr wrap="square" lIns="0" tIns="0" rIns="0" bIns="0" rtlCol="0" anchor="t">
            <a:spAutoFit/>
          </a:bodyPr>
          <a:lstStyle/>
          <a:p>
            <a:pPr algn="just">
              <a:lnSpc>
                <a:spcPts val="3673"/>
              </a:lnSpc>
            </a:pPr>
            <a:r>
              <a:rPr lang="ko-KR" altLang="en-US" sz="3200" dirty="0">
                <a:solidFill>
                  <a:srgbClr val="3D3D3D"/>
                </a:solidFill>
                <a:latin typeface="Source Han Sans KR Medium"/>
                <a:ea typeface="Source Han Sans KR Medium"/>
              </a:rPr>
              <a:t>주요 기능</a:t>
            </a:r>
            <a:endParaRPr lang="en-US" altLang="ko-KR" sz="2400" dirty="0">
              <a:solidFill>
                <a:srgbClr val="3D3D3D"/>
              </a:solidFill>
              <a:latin typeface="Source Han Sans KR Medium"/>
              <a:ea typeface="Source Han Sans KR Medium"/>
            </a:endParaRPr>
          </a:p>
        </p:txBody>
      </p:sp>
    </p:spTree>
    <p:extLst>
      <p:ext uri="{BB962C8B-B14F-4D97-AF65-F5344CB8AC3E}">
        <p14:creationId xmlns:p14="http://schemas.microsoft.com/office/powerpoint/2010/main" val="1067647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7D97CD8-7074-47EB-8E68-5AFB7487C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6900"/>
            <a:ext cx="4084443" cy="8168886"/>
          </a:xfrm>
          <a:prstGeom prst="rect">
            <a:avLst/>
          </a:prstGeom>
        </p:spPr>
      </p:pic>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With</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QR</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Login</a:t>
            </a:r>
          </a:p>
        </p:txBody>
      </p:sp>
      <p:pic>
        <p:nvPicPr>
          <p:cNvPr id="3" name="그림 2">
            <a:extLst>
              <a:ext uri="{FF2B5EF4-FFF2-40B4-BE49-F238E27FC236}">
                <a16:creationId xmlns:a16="http://schemas.microsoft.com/office/drawing/2014/main" id="{77FD0EEE-7CED-41F3-9B3C-4E9CC2440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21" y="5143500"/>
            <a:ext cx="6262915" cy="4423046"/>
          </a:xfrm>
          <a:prstGeom prst="rect">
            <a:avLst/>
          </a:prstGeom>
        </p:spPr>
      </p:pic>
      <p:pic>
        <p:nvPicPr>
          <p:cNvPr id="28" name="그림 27">
            <a:extLst>
              <a:ext uri="{FF2B5EF4-FFF2-40B4-BE49-F238E27FC236}">
                <a16:creationId xmlns:a16="http://schemas.microsoft.com/office/drawing/2014/main" id="{E80EACD3-92B0-43B5-B497-A4E4364AC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573" y="3009900"/>
            <a:ext cx="3361696" cy="5576888"/>
          </a:xfrm>
          <a:prstGeom prst="rect">
            <a:avLst/>
          </a:prstGeom>
        </p:spPr>
      </p:pic>
    </p:spTree>
    <p:extLst>
      <p:ext uri="{BB962C8B-B14F-4D97-AF65-F5344CB8AC3E}">
        <p14:creationId xmlns:p14="http://schemas.microsoft.com/office/powerpoint/2010/main" val="2417768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Chat, Balance, Admin Mode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altLang="ko-KR" sz="4405" b="1" dirty="0">
                <a:solidFill>
                  <a:srgbClr val="474747"/>
                </a:solidFill>
                <a:latin typeface="Source Han Sans KR Medium" panose="020B0600000101010101" charset="-127"/>
                <a:ea typeface="Source Han Sans KR Medium" panose="020B0600000101010101" charset="-127"/>
              </a:rPr>
              <a:t>Header</a:t>
            </a:r>
            <a:endParaRPr lang="en-US" sz="4405" b="1" dirty="0">
              <a:solidFill>
                <a:srgbClr val="474747"/>
              </a:solidFill>
              <a:latin typeface="Source Han Sans KR Medium" panose="020B0600000101010101" charset="-127"/>
              <a:ea typeface="Source Han Sans KR Medium" panose="020B0600000101010101" charset="-127"/>
            </a:endParaRPr>
          </a:p>
        </p:txBody>
      </p:sp>
      <p:pic>
        <p:nvPicPr>
          <p:cNvPr id="17" name="그림 16">
            <a:extLst>
              <a:ext uri="{FF2B5EF4-FFF2-40B4-BE49-F238E27FC236}">
                <a16:creationId xmlns:a16="http://schemas.microsoft.com/office/drawing/2014/main" id="{F1FDA3DA-FFA2-4EF4-83CA-C199F2F1E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766" y="3786598"/>
            <a:ext cx="3294149" cy="3139130"/>
          </a:xfrm>
          <a:prstGeom prst="rect">
            <a:avLst/>
          </a:prstGeom>
        </p:spPr>
      </p:pic>
      <p:pic>
        <p:nvPicPr>
          <p:cNvPr id="24" name="그림 23">
            <a:extLst>
              <a:ext uri="{FF2B5EF4-FFF2-40B4-BE49-F238E27FC236}">
                <a16:creationId xmlns:a16="http://schemas.microsoft.com/office/drawing/2014/main" id="{91E1CC65-0F9C-46E9-8BB9-C0274D3E3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0173" y="3838775"/>
            <a:ext cx="1704975" cy="2352675"/>
          </a:xfrm>
          <a:prstGeom prst="rect">
            <a:avLst/>
          </a:prstGeom>
        </p:spPr>
      </p:pic>
      <p:pic>
        <p:nvPicPr>
          <p:cNvPr id="26" name="그림 25">
            <a:extLst>
              <a:ext uri="{FF2B5EF4-FFF2-40B4-BE49-F238E27FC236}">
                <a16:creationId xmlns:a16="http://schemas.microsoft.com/office/drawing/2014/main" id="{30B9F8B0-4278-4A79-8C1F-C70E93E25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7355" y="6925728"/>
            <a:ext cx="1694180" cy="1752600"/>
          </a:xfrm>
          <a:prstGeom prst="rect">
            <a:avLst/>
          </a:prstGeom>
        </p:spPr>
      </p:pic>
      <p:pic>
        <p:nvPicPr>
          <p:cNvPr id="28" name="그림 27">
            <a:extLst>
              <a:ext uri="{FF2B5EF4-FFF2-40B4-BE49-F238E27FC236}">
                <a16:creationId xmlns:a16="http://schemas.microsoft.com/office/drawing/2014/main" id="{DFE45FD5-C84D-429F-B686-D23B4B423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9425" y="708874"/>
            <a:ext cx="7084797" cy="905483"/>
          </a:xfrm>
          <a:prstGeom prst="rect">
            <a:avLst/>
          </a:prstGeom>
        </p:spPr>
      </p:pic>
      <p:pic>
        <p:nvPicPr>
          <p:cNvPr id="30" name="그림 29">
            <a:extLst>
              <a:ext uri="{FF2B5EF4-FFF2-40B4-BE49-F238E27FC236}">
                <a16:creationId xmlns:a16="http://schemas.microsoft.com/office/drawing/2014/main" id="{872C7073-CDC4-4BDF-A4FD-AA154C4FC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9424" y="1684742"/>
            <a:ext cx="7084797" cy="929956"/>
          </a:xfrm>
          <a:prstGeom prst="rect">
            <a:avLst/>
          </a:prstGeom>
        </p:spPr>
      </p:pic>
      <p:cxnSp>
        <p:nvCxnSpPr>
          <p:cNvPr id="35" name="직선 연결선 34">
            <a:extLst>
              <a:ext uri="{FF2B5EF4-FFF2-40B4-BE49-F238E27FC236}">
                <a16:creationId xmlns:a16="http://schemas.microsoft.com/office/drawing/2014/main" id="{D18E1C77-67FE-42B8-8C0F-DBFF3D57AC07}"/>
              </a:ext>
            </a:extLst>
          </p:cNvPr>
          <p:cNvCxnSpPr>
            <a:cxnSpLocks/>
          </p:cNvCxnSpPr>
          <p:nvPr/>
        </p:nvCxnSpPr>
        <p:spPr>
          <a:xfrm flipH="1" flipV="1">
            <a:off x="8443150" y="2433278"/>
            <a:ext cx="929450" cy="1222548"/>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4A2DA5E3-0A8E-41DA-B996-87CD718AC4DE}"/>
              </a:ext>
            </a:extLst>
          </p:cNvPr>
          <p:cNvCxnSpPr>
            <a:cxnSpLocks/>
            <a:stCxn id="76" idx="0"/>
          </p:cNvCxnSpPr>
          <p:nvPr/>
        </p:nvCxnSpPr>
        <p:spPr>
          <a:xfrm flipH="1" flipV="1">
            <a:off x="11977797" y="1745320"/>
            <a:ext cx="3700206" cy="1639648"/>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A43FE6C0-8C9C-4777-9863-2F783E44E405}"/>
              </a:ext>
            </a:extLst>
          </p:cNvPr>
          <p:cNvCxnSpPr>
            <a:cxnSpLocks/>
            <a:stCxn id="75" idx="0"/>
          </p:cNvCxnSpPr>
          <p:nvPr/>
        </p:nvCxnSpPr>
        <p:spPr>
          <a:xfrm flipH="1" flipV="1">
            <a:off x="9928576" y="2346026"/>
            <a:ext cx="2537420" cy="1428854"/>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F12DC8FA-B01E-4092-B927-BB77C1151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7434" y="3828188"/>
            <a:ext cx="1628775" cy="1733550"/>
          </a:xfrm>
          <a:prstGeom prst="rect">
            <a:avLst/>
          </a:prstGeom>
        </p:spPr>
      </p:pic>
      <p:pic>
        <p:nvPicPr>
          <p:cNvPr id="72" name="그림 71">
            <a:extLst>
              <a:ext uri="{FF2B5EF4-FFF2-40B4-BE49-F238E27FC236}">
                <a16:creationId xmlns:a16="http://schemas.microsoft.com/office/drawing/2014/main" id="{99B99691-2387-4B23-8150-BCE9F228BF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1470" y="4352964"/>
            <a:ext cx="1476375" cy="638175"/>
          </a:xfrm>
          <a:prstGeom prst="rect">
            <a:avLst/>
          </a:prstGeom>
        </p:spPr>
      </p:pic>
      <p:pic>
        <p:nvPicPr>
          <p:cNvPr id="86" name="그림 85">
            <a:extLst>
              <a:ext uri="{FF2B5EF4-FFF2-40B4-BE49-F238E27FC236}">
                <a16:creationId xmlns:a16="http://schemas.microsoft.com/office/drawing/2014/main" id="{D0113E61-3480-44D9-8ADE-07822F66A9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1470" y="5536035"/>
            <a:ext cx="1476375" cy="638175"/>
          </a:xfrm>
          <a:prstGeom prst="rect">
            <a:avLst/>
          </a:prstGeom>
        </p:spPr>
      </p:pic>
      <p:pic>
        <p:nvPicPr>
          <p:cNvPr id="23" name="그림 22">
            <a:extLst>
              <a:ext uri="{FF2B5EF4-FFF2-40B4-BE49-F238E27FC236}">
                <a16:creationId xmlns:a16="http://schemas.microsoft.com/office/drawing/2014/main" id="{34941916-9919-40E8-AE8F-9256BA0D60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22691" y="4389549"/>
            <a:ext cx="1857143" cy="742857"/>
          </a:xfrm>
          <a:prstGeom prst="rect">
            <a:avLst/>
          </a:prstGeom>
        </p:spPr>
      </p:pic>
      <p:pic>
        <p:nvPicPr>
          <p:cNvPr id="33" name="그림 32">
            <a:extLst>
              <a:ext uri="{FF2B5EF4-FFF2-40B4-BE49-F238E27FC236}">
                <a16:creationId xmlns:a16="http://schemas.microsoft.com/office/drawing/2014/main" id="{EC65CDBB-DE96-42CB-BF5B-6996BAFA68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45929" y="6350138"/>
            <a:ext cx="1523810" cy="695238"/>
          </a:xfrm>
          <a:prstGeom prst="rect">
            <a:avLst/>
          </a:prstGeom>
        </p:spPr>
      </p:pic>
      <p:sp>
        <p:nvSpPr>
          <p:cNvPr id="71" name="TextBox 70">
            <a:extLst>
              <a:ext uri="{FF2B5EF4-FFF2-40B4-BE49-F238E27FC236}">
                <a16:creationId xmlns:a16="http://schemas.microsoft.com/office/drawing/2014/main" id="{F34A4531-9C59-47D6-8B74-2FDDDBB07C9C}"/>
              </a:ext>
            </a:extLst>
          </p:cNvPr>
          <p:cNvSpPr txBox="1"/>
          <p:nvPr/>
        </p:nvSpPr>
        <p:spPr>
          <a:xfrm>
            <a:off x="11400000" y="5736550"/>
            <a:ext cx="2186200" cy="411908"/>
          </a:xfrm>
          <a:prstGeom prst="rect">
            <a:avLst/>
          </a:prstGeom>
          <a:noFill/>
        </p:spPr>
        <p:txBody>
          <a:bodyPr wrap="square">
            <a:spAutoFit/>
          </a:bodyPr>
          <a:lstStyle/>
          <a:p>
            <a:pPr algn="ctr">
              <a:lnSpc>
                <a:spcPts val="2742"/>
              </a:lnSpc>
            </a:pPr>
            <a:r>
              <a:rPr lang="ko-KR" altLang="en-US" sz="1800" dirty="0">
                <a:solidFill>
                  <a:srgbClr val="084C6E"/>
                </a:solidFill>
                <a:latin typeface="Source Han Sans KR Bold"/>
                <a:ea typeface="Source Han Sans KR Bold"/>
              </a:rPr>
              <a:t>총 현재 금액 현황</a:t>
            </a:r>
            <a:endParaRPr lang="en-US" altLang="ko-KR" sz="1800" dirty="0">
              <a:solidFill>
                <a:srgbClr val="084C6E"/>
              </a:solidFill>
              <a:latin typeface="Source Han Sans KR Bold"/>
              <a:ea typeface="Source Han Sans KR Bold"/>
            </a:endParaRPr>
          </a:p>
        </p:txBody>
      </p:sp>
      <p:sp>
        <p:nvSpPr>
          <p:cNvPr id="75" name="TextBox 74">
            <a:extLst>
              <a:ext uri="{FF2B5EF4-FFF2-40B4-BE49-F238E27FC236}">
                <a16:creationId xmlns:a16="http://schemas.microsoft.com/office/drawing/2014/main" id="{63AA2AEF-D0BE-4051-A719-6ACE78A78657}"/>
              </a:ext>
            </a:extLst>
          </p:cNvPr>
          <p:cNvSpPr txBox="1"/>
          <p:nvPr/>
        </p:nvSpPr>
        <p:spPr>
          <a:xfrm>
            <a:off x="11372896" y="3774880"/>
            <a:ext cx="2186200" cy="411908"/>
          </a:xfrm>
          <a:prstGeom prst="rect">
            <a:avLst/>
          </a:prstGeom>
          <a:noFill/>
        </p:spPr>
        <p:txBody>
          <a:bodyPr wrap="square">
            <a:spAutoFit/>
          </a:bodyPr>
          <a:lstStyle/>
          <a:p>
            <a:pPr algn="ctr">
              <a:lnSpc>
                <a:spcPts val="2742"/>
              </a:lnSpc>
            </a:pPr>
            <a:r>
              <a:rPr lang="en-US" altLang="ko-KR" sz="1800" dirty="0">
                <a:solidFill>
                  <a:srgbClr val="084C6E"/>
                </a:solidFill>
                <a:latin typeface="Source Han Sans KR Bold"/>
                <a:ea typeface="Source Han Sans KR Bold"/>
              </a:rPr>
              <a:t>API </a:t>
            </a:r>
            <a:r>
              <a:rPr lang="ko-KR" altLang="en-US" sz="1800" dirty="0">
                <a:solidFill>
                  <a:srgbClr val="084C6E"/>
                </a:solidFill>
                <a:latin typeface="Source Han Sans KR Bold"/>
                <a:ea typeface="Source Han Sans KR Bold"/>
              </a:rPr>
              <a:t>등록 요청</a:t>
            </a:r>
            <a:endParaRPr lang="en-US" altLang="ko-KR" sz="1800" dirty="0">
              <a:solidFill>
                <a:srgbClr val="084C6E"/>
              </a:solidFill>
              <a:latin typeface="Source Han Sans KR Bold"/>
              <a:ea typeface="Source Han Sans KR Bold"/>
            </a:endParaRPr>
          </a:p>
        </p:txBody>
      </p:sp>
      <p:sp>
        <p:nvSpPr>
          <p:cNvPr id="76" name="TextBox 75">
            <a:extLst>
              <a:ext uri="{FF2B5EF4-FFF2-40B4-BE49-F238E27FC236}">
                <a16:creationId xmlns:a16="http://schemas.microsoft.com/office/drawing/2014/main" id="{AA591783-BEBE-4FA5-A95B-A6FA33D757A4}"/>
              </a:ext>
            </a:extLst>
          </p:cNvPr>
          <p:cNvSpPr txBox="1"/>
          <p:nvPr/>
        </p:nvSpPr>
        <p:spPr>
          <a:xfrm>
            <a:off x="14584903" y="3384968"/>
            <a:ext cx="2186200" cy="411908"/>
          </a:xfrm>
          <a:prstGeom prst="rect">
            <a:avLst/>
          </a:prstGeom>
          <a:noFill/>
        </p:spPr>
        <p:txBody>
          <a:bodyPr wrap="square">
            <a:spAutoFit/>
          </a:bodyPr>
          <a:lstStyle/>
          <a:p>
            <a:pPr algn="ctr">
              <a:lnSpc>
                <a:spcPts val="2742"/>
              </a:lnSpc>
            </a:pPr>
            <a:r>
              <a:rPr lang="en-US" altLang="ko-KR" dirty="0">
                <a:solidFill>
                  <a:srgbClr val="084C6E"/>
                </a:solidFill>
                <a:latin typeface="Source Han Sans KR Bold"/>
                <a:ea typeface="Source Han Sans KR Bold"/>
              </a:rPr>
              <a:t>Admin</a:t>
            </a:r>
            <a:endParaRPr lang="en-US" altLang="ko-KR" sz="1800" dirty="0">
              <a:solidFill>
                <a:srgbClr val="084C6E"/>
              </a:solidFill>
              <a:latin typeface="Source Han Sans KR Bold"/>
              <a:ea typeface="Source Han Sans KR Bold"/>
            </a:endParaRPr>
          </a:p>
        </p:txBody>
      </p:sp>
      <p:sp>
        <p:nvSpPr>
          <p:cNvPr id="80" name="TextBox 79">
            <a:extLst>
              <a:ext uri="{FF2B5EF4-FFF2-40B4-BE49-F238E27FC236}">
                <a16:creationId xmlns:a16="http://schemas.microsoft.com/office/drawing/2014/main" id="{8DB6D656-F0E6-476C-A203-445FC38D8644}"/>
              </a:ext>
            </a:extLst>
          </p:cNvPr>
          <p:cNvSpPr txBox="1"/>
          <p:nvPr/>
        </p:nvSpPr>
        <p:spPr>
          <a:xfrm>
            <a:off x="14568065" y="6513820"/>
            <a:ext cx="2186200" cy="411908"/>
          </a:xfrm>
          <a:prstGeom prst="rect">
            <a:avLst/>
          </a:prstGeom>
          <a:noFill/>
        </p:spPr>
        <p:txBody>
          <a:bodyPr wrap="square">
            <a:spAutoFit/>
          </a:bodyPr>
          <a:lstStyle/>
          <a:p>
            <a:pPr algn="ctr">
              <a:lnSpc>
                <a:spcPts val="2742"/>
              </a:lnSpc>
            </a:pPr>
            <a:r>
              <a:rPr lang="en-US" altLang="ko-KR" sz="1800" dirty="0">
                <a:solidFill>
                  <a:srgbClr val="084C6E"/>
                </a:solidFill>
                <a:latin typeface="Source Han Sans KR Bold"/>
                <a:ea typeface="Source Han Sans KR Bold"/>
              </a:rPr>
              <a:t>Member</a:t>
            </a:r>
          </a:p>
        </p:txBody>
      </p:sp>
      <p:pic>
        <p:nvPicPr>
          <p:cNvPr id="65" name="그림 64">
            <a:extLst>
              <a:ext uri="{FF2B5EF4-FFF2-40B4-BE49-F238E27FC236}">
                <a16:creationId xmlns:a16="http://schemas.microsoft.com/office/drawing/2014/main" id="{56A6F8DD-19A7-4FD6-9DFA-EFDFFBE0FB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90061" y="5919716"/>
            <a:ext cx="1704975" cy="1724025"/>
          </a:xfrm>
          <a:prstGeom prst="rect">
            <a:avLst/>
          </a:prstGeom>
        </p:spPr>
      </p:pic>
      <p:cxnSp>
        <p:nvCxnSpPr>
          <p:cNvPr id="92" name="직선 연결선 91">
            <a:extLst>
              <a:ext uri="{FF2B5EF4-FFF2-40B4-BE49-F238E27FC236}">
                <a16:creationId xmlns:a16="http://schemas.microsoft.com/office/drawing/2014/main" id="{6D222ACE-9C2D-452E-8527-D14FDEB81C0E}"/>
              </a:ext>
            </a:extLst>
          </p:cNvPr>
          <p:cNvCxnSpPr>
            <a:cxnSpLocks/>
            <a:stCxn id="66" idx="1"/>
            <a:endCxn id="72" idx="3"/>
          </p:cNvCxnSpPr>
          <p:nvPr/>
        </p:nvCxnSpPr>
        <p:spPr>
          <a:xfrm flipH="1" flipV="1">
            <a:off x="6957845" y="4672052"/>
            <a:ext cx="1619589" cy="2291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C8054C63-46C7-4E9B-9FAE-9ECC3B3642A4}"/>
              </a:ext>
            </a:extLst>
          </p:cNvPr>
          <p:cNvCxnSpPr>
            <a:cxnSpLocks/>
            <a:stCxn id="65" idx="1"/>
            <a:endCxn id="72" idx="3"/>
          </p:cNvCxnSpPr>
          <p:nvPr/>
        </p:nvCxnSpPr>
        <p:spPr>
          <a:xfrm flipH="1" flipV="1">
            <a:off x="6957845" y="4672052"/>
            <a:ext cx="1532216" cy="2109677"/>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D17E0B13-7D41-4BC7-9991-F4C9B81B3CE0}"/>
              </a:ext>
            </a:extLst>
          </p:cNvPr>
          <p:cNvCxnSpPr>
            <a:cxnSpLocks/>
            <a:endCxn id="72" idx="1"/>
          </p:cNvCxnSpPr>
          <p:nvPr/>
        </p:nvCxnSpPr>
        <p:spPr>
          <a:xfrm>
            <a:off x="4509528" y="4669260"/>
            <a:ext cx="971942" cy="2792"/>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3244768-57E8-4449-AFFC-ACC7915CF645}"/>
              </a:ext>
            </a:extLst>
          </p:cNvPr>
          <p:cNvSpPr txBox="1"/>
          <p:nvPr/>
        </p:nvSpPr>
        <p:spPr>
          <a:xfrm>
            <a:off x="1956429" y="3217614"/>
            <a:ext cx="2186200" cy="411908"/>
          </a:xfrm>
          <a:prstGeom prst="rect">
            <a:avLst/>
          </a:prstGeom>
          <a:noFill/>
        </p:spPr>
        <p:txBody>
          <a:bodyPr wrap="square">
            <a:spAutoFit/>
          </a:bodyPr>
          <a:lstStyle/>
          <a:p>
            <a:pPr algn="ctr">
              <a:lnSpc>
                <a:spcPts val="2742"/>
              </a:lnSpc>
            </a:pPr>
            <a:r>
              <a:rPr lang="en-US" altLang="ko-KR" sz="1800" dirty="0">
                <a:solidFill>
                  <a:srgbClr val="084C6E"/>
                </a:solidFill>
                <a:latin typeface="Source Han Sans KR Bold"/>
                <a:ea typeface="Source Han Sans KR Bold"/>
              </a:rPr>
              <a:t>AWS EC2 Server </a:t>
            </a:r>
          </a:p>
        </p:txBody>
      </p:sp>
      <p:sp>
        <p:nvSpPr>
          <p:cNvPr id="115" name="TextBox 28">
            <a:extLst>
              <a:ext uri="{FF2B5EF4-FFF2-40B4-BE49-F238E27FC236}">
                <a16:creationId xmlns:a16="http://schemas.microsoft.com/office/drawing/2014/main" id="{9E0D16F2-666E-44C6-99DD-A309C56B4A95}"/>
              </a:ext>
            </a:extLst>
          </p:cNvPr>
          <p:cNvSpPr txBox="1"/>
          <p:nvPr/>
        </p:nvSpPr>
        <p:spPr>
          <a:xfrm>
            <a:off x="5256871" y="983793"/>
            <a:ext cx="639175" cy="376963"/>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1</a:t>
            </a:r>
          </a:p>
        </p:txBody>
      </p:sp>
      <p:grpSp>
        <p:nvGrpSpPr>
          <p:cNvPr id="57" name="Group 11">
            <a:extLst>
              <a:ext uri="{FF2B5EF4-FFF2-40B4-BE49-F238E27FC236}">
                <a16:creationId xmlns:a16="http://schemas.microsoft.com/office/drawing/2014/main" id="{C4BE4A4B-FA5E-4430-927B-274A53D07E52}"/>
              </a:ext>
            </a:extLst>
          </p:cNvPr>
          <p:cNvGrpSpPr/>
          <p:nvPr/>
        </p:nvGrpSpPr>
        <p:grpSpPr>
          <a:xfrm>
            <a:off x="11317930" y="8842495"/>
            <a:ext cx="2444345" cy="895770"/>
            <a:chOff x="0" y="0"/>
            <a:chExt cx="569502" cy="135797"/>
          </a:xfrm>
        </p:grpSpPr>
        <p:sp>
          <p:nvSpPr>
            <p:cNvPr id="58" name="Freeform 12">
              <a:extLst>
                <a:ext uri="{FF2B5EF4-FFF2-40B4-BE49-F238E27FC236}">
                  <a16:creationId xmlns:a16="http://schemas.microsoft.com/office/drawing/2014/main" id="{821BF022-5423-44C7-A8F5-B5326A4F6ADF}"/>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59" name="TextBox 13">
              <a:extLst>
                <a:ext uri="{FF2B5EF4-FFF2-40B4-BE49-F238E27FC236}">
                  <a16:creationId xmlns:a16="http://schemas.microsoft.com/office/drawing/2014/main" id="{FEC3EB16-F4AD-49A3-97C1-B4850FE8FFD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64" name="TextBox 23">
            <a:extLst>
              <a:ext uri="{FF2B5EF4-FFF2-40B4-BE49-F238E27FC236}">
                <a16:creationId xmlns:a16="http://schemas.microsoft.com/office/drawing/2014/main" id="{AD38E0EE-7242-4D8E-8955-BC7728D1253D}"/>
              </a:ext>
            </a:extLst>
          </p:cNvPr>
          <p:cNvSpPr txBox="1"/>
          <p:nvPr/>
        </p:nvSpPr>
        <p:spPr>
          <a:xfrm>
            <a:off x="11435226" y="8957669"/>
            <a:ext cx="2162328" cy="671081"/>
          </a:xfrm>
          <a:prstGeom prst="rect">
            <a:avLst/>
          </a:prstGeom>
        </p:spPr>
        <p:txBody>
          <a:bodyPr wrap="square" lIns="0" tIns="0" rIns="0" bIns="0" rtlCol="0" anchor="t">
            <a:spAutoFit/>
          </a:bodyPr>
          <a:lstStyle/>
          <a:p>
            <a:pPr algn="ctr">
              <a:lnSpc>
                <a:spcPts val="2742"/>
              </a:lnSpc>
            </a:pPr>
            <a:r>
              <a:rPr lang="en-US" sz="1958" dirty="0">
                <a:solidFill>
                  <a:schemeClr val="bg1"/>
                </a:solidFill>
                <a:latin typeface="Source Han Sans KR Bold"/>
                <a:ea typeface="Source Han Sans KR Bold"/>
              </a:rPr>
              <a:t>API Key &amp;</a:t>
            </a:r>
          </a:p>
          <a:p>
            <a:pPr algn="ctr">
              <a:lnSpc>
                <a:spcPts val="2742"/>
              </a:lnSpc>
            </a:pPr>
            <a:r>
              <a:rPr lang="en-US" sz="1958" dirty="0">
                <a:solidFill>
                  <a:schemeClr val="bg1"/>
                </a:solidFill>
                <a:latin typeface="Source Han Sans KR Bold"/>
                <a:ea typeface="Source Han Sans KR Bold"/>
              </a:rPr>
              <a:t>User Balance</a:t>
            </a:r>
          </a:p>
        </p:txBody>
      </p:sp>
      <p:grpSp>
        <p:nvGrpSpPr>
          <p:cNvPr id="79" name="Group 11">
            <a:extLst>
              <a:ext uri="{FF2B5EF4-FFF2-40B4-BE49-F238E27FC236}">
                <a16:creationId xmlns:a16="http://schemas.microsoft.com/office/drawing/2014/main" id="{E85F982E-19BA-49F1-9EF8-52A9ABA4F2B6}"/>
              </a:ext>
            </a:extLst>
          </p:cNvPr>
          <p:cNvGrpSpPr/>
          <p:nvPr/>
        </p:nvGrpSpPr>
        <p:grpSpPr>
          <a:xfrm>
            <a:off x="8150427" y="8845723"/>
            <a:ext cx="2444345" cy="857694"/>
            <a:chOff x="0" y="0"/>
            <a:chExt cx="569502" cy="135797"/>
          </a:xfrm>
        </p:grpSpPr>
        <p:sp>
          <p:nvSpPr>
            <p:cNvPr id="81" name="Freeform 12">
              <a:extLst>
                <a:ext uri="{FF2B5EF4-FFF2-40B4-BE49-F238E27FC236}">
                  <a16:creationId xmlns:a16="http://schemas.microsoft.com/office/drawing/2014/main" id="{076F7DED-B381-4D69-B7A7-CC26E07194F8}"/>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2" name="TextBox 13">
              <a:extLst>
                <a:ext uri="{FF2B5EF4-FFF2-40B4-BE49-F238E27FC236}">
                  <a16:creationId xmlns:a16="http://schemas.microsoft.com/office/drawing/2014/main" id="{4789F016-BD4C-422F-8BD8-915B921A3063}"/>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3" name="TextBox 23">
            <a:extLst>
              <a:ext uri="{FF2B5EF4-FFF2-40B4-BE49-F238E27FC236}">
                <a16:creationId xmlns:a16="http://schemas.microsoft.com/office/drawing/2014/main" id="{38E226C7-F2A6-425E-AE26-E258A1067EF9}"/>
              </a:ext>
            </a:extLst>
          </p:cNvPr>
          <p:cNvSpPr txBox="1"/>
          <p:nvPr/>
        </p:nvSpPr>
        <p:spPr>
          <a:xfrm>
            <a:off x="8255024" y="8946654"/>
            <a:ext cx="2162328" cy="671081"/>
          </a:xfrm>
          <a:prstGeom prst="rect">
            <a:avLst/>
          </a:prstGeom>
        </p:spPr>
        <p:txBody>
          <a:bodyPr wrap="square" lIns="0" tIns="0" rIns="0" bIns="0" rtlCol="0" anchor="t">
            <a:spAutoFit/>
          </a:bodyPr>
          <a:lstStyle/>
          <a:p>
            <a:pPr algn="ctr">
              <a:lnSpc>
                <a:spcPts val="2742"/>
              </a:lnSpc>
            </a:pPr>
            <a:r>
              <a:rPr lang="en-US" altLang="ko-KR" sz="1958" dirty="0">
                <a:solidFill>
                  <a:schemeClr val="bg1"/>
                </a:solidFill>
                <a:latin typeface="Source Han Sans KR Bold"/>
                <a:ea typeface="Source Han Sans KR Bold"/>
              </a:rPr>
              <a:t>Chat</a:t>
            </a:r>
            <a:r>
              <a:rPr lang="ko-KR" altLang="en-US" sz="1958" dirty="0">
                <a:solidFill>
                  <a:schemeClr val="bg1"/>
                </a:solidFill>
                <a:latin typeface="Source Han Sans KR Bold"/>
                <a:ea typeface="Source Han Sans KR Bold"/>
              </a:rPr>
              <a:t> </a:t>
            </a:r>
            <a:r>
              <a:rPr lang="en-US" altLang="ko-KR" sz="1958" dirty="0">
                <a:solidFill>
                  <a:schemeClr val="bg1"/>
                </a:solidFill>
                <a:latin typeface="Source Han Sans KR Bold"/>
                <a:ea typeface="Source Han Sans KR Bold"/>
              </a:rPr>
              <a:t>Show / Hide</a:t>
            </a:r>
          </a:p>
          <a:p>
            <a:pPr algn="ctr">
              <a:lnSpc>
                <a:spcPts val="2742"/>
              </a:lnSpc>
            </a:pPr>
            <a:r>
              <a:rPr lang="ko-KR" altLang="en-US" sz="1958" dirty="0">
                <a:solidFill>
                  <a:schemeClr val="bg1"/>
                </a:solidFill>
                <a:latin typeface="Source Han Sans KR Bold"/>
                <a:ea typeface="Source Han Sans KR Bold"/>
              </a:rPr>
              <a:t>메시지 알림</a:t>
            </a:r>
            <a:endParaRPr lang="en-US" sz="1958" dirty="0">
              <a:solidFill>
                <a:schemeClr val="bg1"/>
              </a:solidFill>
              <a:latin typeface="Source Han Sans KR Bold"/>
              <a:ea typeface="Source Han Sans KR Bold"/>
            </a:endParaRPr>
          </a:p>
        </p:txBody>
      </p:sp>
      <p:grpSp>
        <p:nvGrpSpPr>
          <p:cNvPr id="87" name="Group 11">
            <a:extLst>
              <a:ext uri="{FF2B5EF4-FFF2-40B4-BE49-F238E27FC236}">
                <a16:creationId xmlns:a16="http://schemas.microsoft.com/office/drawing/2014/main" id="{889AB218-11D8-4389-9DC1-86255E84C902}"/>
              </a:ext>
            </a:extLst>
          </p:cNvPr>
          <p:cNvGrpSpPr/>
          <p:nvPr/>
        </p:nvGrpSpPr>
        <p:grpSpPr>
          <a:xfrm>
            <a:off x="4982924" y="8807647"/>
            <a:ext cx="2444345" cy="895770"/>
            <a:chOff x="0" y="0"/>
            <a:chExt cx="569502" cy="135797"/>
          </a:xfrm>
        </p:grpSpPr>
        <p:sp>
          <p:nvSpPr>
            <p:cNvPr id="88" name="Freeform 12">
              <a:extLst>
                <a:ext uri="{FF2B5EF4-FFF2-40B4-BE49-F238E27FC236}">
                  <a16:creationId xmlns:a16="http://schemas.microsoft.com/office/drawing/2014/main" id="{60C5C3C8-158B-44B9-9990-3B04A832074D}"/>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9" name="TextBox 13">
              <a:extLst>
                <a:ext uri="{FF2B5EF4-FFF2-40B4-BE49-F238E27FC236}">
                  <a16:creationId xmlns:a16="http://schemas.microsoft.com/office/drawing/2014/main" id="{C846F430-7131-459C-9B45-9A30C5371803}"/>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94" name="TextBox 23">
            <a:extLst>
              <a:ext uri="{FF2B5EF4-FFF2-40B4-BE49-F238E27FC236}">
                <a16:creationId xmlns:a16="http://schemas.microsoft.com/office/drawing/2014/main" id="{CA86BD9A-BDCB-4822-A05C-B546E0E3053B}"/>
              </a:ext>
            </a:extLst>
          </p:cNvPr>
          <p:cNvSpPr txBox="1"/>
          <p:nvPr/>
        </p:nvSpPr>
        <p:spPr>
          <a:xfrm>
            <a:off x="5123932" y="8930404"/>
            <a:ext cx="2162328" cy="671081"/>
          </a:xfrm>
          <a:prstGeom prst="rect">
            <a:avLst/>
          </a:prstGeom>
        </p:spPr>
        <p:txBody>
          <a:bodyPr wrap="square" lIns="0" tIns="0" rIns="0" bIns="0" rtlCol="0" anchor="t">
            <a:spAutoFit/>
          </a:bodyPr>
          <a:lstStyle/>
          <a:p>
            <a:pPr algn="ctr">
              <a:lnSpc>
                <a:spcPts val="2742"/>
              </a:lnSpc>
            </a:pPr>
            <a:r>
              <a:rPr lang="ko-KR" altLang="en-US" sz="1958" dirty="0" err="1">
                <a:solidFill>
                  <a:schemeClr val="bg1"/>
                </a:solidFill>
                <a:latin typeface="Source Han Sans KR Bold"/>
                <a:ea typeface="Source Han Sans KR Bold"/>
              </a:rPr>
              <a:t>채팅창</a:t>
            </a:r>
            <a:r>
              <a:rPr lang="ko-KR" altLang="en-US" sz="1958" dirty="0">
                <a:solidFill>
                  <a:schemeClr val="bg1"/>
                </a:solidFill>
                <a:latin typeface="Source Han Sans KR Bold"/>
                <a:ea typeface="Source Han Sans KR Bold"/>
              </a:rPr>
              <a:t> 간소화</a:t>
            </a:r>
            <a:endParaRPr lang="en-US" altLang="ko-KR" sz="1958" dirty="0">
              <a:solidFill>
                <a:schemeClr val="bg1"/>
              </a:solidFill>
              <a:latin typeface="Source Han Sans KR Bold"/>
              <a:ea typeface="Source Han Sans KR Bold"/>
            </a:endParaRPr>
          </a:p>
          <a:p>
            <a:pPr algn="ctr">
              <a:lnSpc>
                <a:spcPts val="2742"/>
              </a:lnSpc>
            </a:pPr>
            <a:r>
              <a:rPr lang="ko-KR" altLang="en-US" sz="1958" dirty="0" err="1">
                <a:solidFill>
                  <a:schemeClr val="bg1"/>
                </a:solidFill>
                <a:latin typeface="Source Han Sans KR Bold"/>
                <a:ea typeface="Source Han Sans KR Bold"/>
              </a:rPr>
              <a:t>채팅창</a:t>
            </a:r>
            <a:r>
              <a:rPr lang="ko-KR" altLang="en-US" sz="1958" dirty="0">
                <a:solidFill>
                  <a:schemeClr val="bg1"/>
                </a:solidFill>
                <a:latin typeface="Source Han Sans KR Bold"/>
                <a:ea typeface="Source Han Sans KR Bold"/>
              </a:rPr>
              <a:t> 서버 상태</a:t>
            </a:r>
            <a:endParaRPr lang="en-US" sz="1958" dirty="0">
              <a:solidFill>
                <a:schemeClr val="bg1"/>
              </a:solidFill>
              <a:latin typeface="Source Han Sans KR Bold"/>
              <a:ea typeface="Source Han Sans KR Bold"/>
            </a:endParaRPr>
          </a:p>
        </p:txBody>
      </p:sp>
      <p:grpSp>
        <p:nvGrpSpPr>
          <p:cNvPr id="95" name="Group 11">
            <a:extLst>
              <a:ext uri="{FF2B5EF4-FFF2-40B4-BE49-F238E27FC236}">
                <a16:creationId xmlns:a16="http://schemas.microsoft.com/office/drawing/2014/main" id="{4E96D880-F7CF-4764-90BA-025C21BA2FE8}"/>
              </a:ext>
            </a:extLst>
          </p:cNvPr>
          <p:cNvGrpSpPr/>
          <p:nvPr/>
        </p:nvGrpSpPr>
        <p:grpSpPr>
          <a:xfrm>
            <a:off x="1815421" y="8793345"/>
            <a:ext cx="2444345" cy="895770"/>
            <a:chOff x="0" y="0"/>
            <a:chExt cx="569502" cy="135797"/>
          </a:xfrm>
        </p:grpSpPr>
        <p:sp>
          <p:nvSpPr>
            <p:cNvPr id="97" name="Freeform 12">
              <a:extLst>
                <a:ext uri="{FF2B5EF4-FFF2-40B4-BE49-F238E27FC236}">
                  <a16:creationId xmlns:a16="http://schemas.microsoft.com/office/drawing/2014/main" id="{160973FA-ABA2-4722-89D2-700DA22E1E0C}"/>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98" name="TextBox 13">
              <a:extLst>
                <a:ext uri="{FF2B5EF4-FFF2-40B4-BE49-F238E27FC236}">
                  <a16:creationId xmlns:a16="http://schemas.microsoft.com/office/drawing/2014/main" id="{3B8DE9EF-2C18-404C-A55E-F4D51E46315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99" name="TextBox 23">
            <a:extLst>
              <a:ext uri="{FF2B5EF4-FFF2-40B4-BE49-F238E27FC236}">
                <a16:creationId xmlns:a16="http://schemas.microsoft.com/office/drawing/2014/main" id="{2B48D02B-C870-4278-8B98-BDA905C0EA5C}"/>
              </a:ext>
            </a:extLst>
          </p:cNvPr>
          <p:cNvSpPr txBox="1"/>
          <p:nvPr/>
        </p:nvSpPr>
        <p:spPr>
          <a:xfrm>
            <a:off x="1956429" y="9085483"/>
            <a:ext cx="2162328" cy="324833"/>
          </a:xfrm>
          <a:prstGeom prst="rect">
            <a:avLst/>
          </a:prstGeom>
        </p:spPr>
        <p:txBody>
          <a:bodyPr wrap="square" lIns="0" tIns="0" rIns="0" bIns="0" rtlCol="0" anchor="t">
            <a:spAutoFit/>
          </a:bodyPr>
          <a:lstStyle/>
          <a:p>
            <a:pPr algn="ctr">
              <a:lnSpc>
                <a:spcPts val="2742"/>
              </a:lnSpc>
            </a:pPr>
            <a:r>
              <a:rPr lang="ko-KR" altLang="en-US" sz="1958">
                <a:solidFill>
                  <a:schemeClr val="bg1"/>
                </a:solidFill>
                <a:latin typeface="Source Han Sans KR Bold"/>
                <a:ea typeface="Source Han Sans KR Bold"/>
              </a:rPr>
              <a:t>실시간 </a:t>
            </a:r>
            <a:r>
              <a:rPr lang="ko-KR" altLang="en-US" sz="1958" dirty="0" err="1">
                <a:solidFill>
                  <a:schemeClr val="bg1"/>
                </a:solidFill>
                <a:latin typeface="Source Han Sans KR Bold"/>
                <a:ea typeface="Source Han Sans KR Bold"/>
              </a:rPr>
              <a:t>채팅창</a:t>
            </a:r>
            <a:endParaRPr lang="en-US" sz="1958" dirty="0">
              <a:solidFill>
                <a:schemeClr val="bg1"/>
              </a:solidFill>
              <a:latin typeface="Source Han Sans KR Bold"/>
              <a:ea typeface="Source Han Sans KR Bold"/>
            </a:endParaRPr>
          </a:p>
        </p:txBody>
      </p:sp>
      <p:grpSp>
        <p:nvGrpSpPr>
          <p:cNvPr id="100" name="Group 11">
            <a:extLst>
              <a:ext uri="{FF2B5EF4-FFF2-40B4-BE49-F238E27FC236}">
                <a16:creationId xmlns:a16="http://schemas.microsoft.com/office/drawing/2014/main" id="{82AEDC21-DDC2-47C8-B2BD-B1662CD9E747}"/>
              </a:ext>
            </a:extLst>
          </p:cNvPr>
          <p:cNvGrpSpPr/>
          <p:nvPr/>
        </p:nvGrpSpPr>
        <p:grpSpPr>
          <a:xfrm>
            <a:off x="14485433" y="8842495"/>
            <a:ext cx="2444345" cy="895770"/>
            <a:chOff x="0" y="0"/>
            <a:chExt cx="569502" cy="135797"/>
          </a:xfrm>
        </p:grpSpPr>
        <p:sp>
          <p:nvSpPr>
            <p:cNvPr id="101" name="Freeform 12">
              <a:extLst>
                <a:ext uri="{FF2B5EF4-FFF2-40B4-BE49-F238E27FC236}">
                  <a16:creationId xmlns:a16="http://schemas.microsoft.com/office/drawing/2014/main" id="{EE48B679-4AA6-4EC8-9496-67A16771E192}"/>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2" name="TextBox 13">
              <a:extLst>
                <a:ext uri="{FF2B5EF4-FFF2-40B4-BE49-F238E27FC236}">
                  <a16:creationId xmlns:a16="http://schemas.microsoft.com/office/drawing/2014/main" id="{C010FF73-4252-49A1-866F-461F3DBF92EC}"/>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3" name="TextBox 23">
            <a:extLst>
              <a:ext uri="{FF2B5EF4-FFF2-40B4-BE49-F238E27FC236}">
                <a16:creationId xmlns:a16="http://schemas.microsoft.com/office/drawing/2014/main" id="{70F82FF7-E803-42DB-862E-624EADE6C2F5}"/>
              </a:ext>
            </a:extLst>
          </p:cNvPr>
          <p:cNvSpPr txBox="1"/>
          <p:nvPr/>
        </p:nvSpPr>
        <p:spPr>
          <a:xfrm>
            <a:off x="14649128" y="9091048"/>
            <a:ext cx="2162328" cy="324833"/>
          </a:xfrm>
          <a:prstGeom prst="rect">
            <a:avLst/>
          </a:prstGeom>
        </p:spPr>
        <p:txBody>
          <a:bodyPr wrap="square" lIns="0" tIns="0" rIns="0" bIns="0" rtlCol="0" anchor="t">
            <a:spAutoFit/>
          </a:bodyPr>
          <a:lstStyle/>
          <a:p>
            <a:pPr algn="ctr">
              <a:lnSpc>
                <a:spcPts val="2742"/>
              </a:lnSpc>
            </a:pPr>
            <a:r>
              <a:rPr lang="en-US" sz="1958" dirty="0">
                <a:solidFill>
                  <a:schemeClr val="bg1"/>
                </a:solidFill>
                <a:latin typeface="Source Han Sans KR Bold"/>
                <a:ea typeface="Source Han Sans KR Bold"/>
              </a:rPr>
              <a:t>User</a:t>
            </a:r>
            <a:r>
              <a:rPr lang="ko-KR" altLang="en-US" sz="1958" dirty="0">
                <a:solidFill>
                  <a:schemeClr val="bg1"/>
                </a:solidFill>
                <a:latin typeface="Source Han Sans KR Bold"/>
                <a:ea typeface="Source Han Sans KR Bold"/>
              </a:rPr>
              <a:t> </a:t>
            </a:r>
            <a:r>
              <a:rPr lang="en-US" altLang="ko-KR" sz="1958" dirty="0">
                <a:solidFill>
                  <a:schemeClr val="bg1"/>
                </a:solidFill>
                <a:latin typeface="Source Han Sans KR Bold"/>
                <a:ea typeface="Source Han Sans KR Bold"/>
              </a:rPr>
              <a:t>ID</a:t>
            </a:r>
            <a:endParaRPr lang="en-US" sz="1958" dirty="0">
              <a:solidFill>
                <a:schemeClr val="bg1"/>
              </a:solidFill>
              <a:latin typeface="Source Han Sans KR Bold"/>
              <a:ea typeface="Source Han Sans KR Bold"/>
            </a:endParaRPr>
          </a:p>
        </p:txBody>
      </p:sp>
    </p:spTree>
    <p:extLst>
      <p:ext uri="{BB962C8B-B14F-4D97-AF65-F5344CB8AC3E}">
        <p14:creationId xmlns:p14="http://schemas.microsoft.com/office/powerpoint/2010/main" val="3950725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571125F4-1F45-491B-AC05-E59940E9B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796" y="4477052"/>
            <a:ext cx="6553199" cy="1982113"/>
          </a:xfrm>
          <a:prstGeom prst="rect">
            <a:avLst/>
          </a:prstGeom>
        </p:spPr>
      </p:pic>
      <p:sp>
        <p:nvSpPr>
          <p:cNvPr id="22" name="TextBox 22"/>
          <p:cNvSpPr txBox="1"/>
          <p:nvPr/>
        </p:nvSpPr>
        <p:spPr>
          <a:xfrm>
            <a:off x="15530722" y="992419"/>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Main</a:t>
            </a:r>
          </a:p>
        </p:txBody>
      </p:sp>
      <p:pic>
        <p:nvPicPr>
          <p:cNvPr id="5" name="그림 4">
            <a:extLst>
              <a:ext uri="{FF2B5EF4-FFF2-40B4-BE49-F238E27FC236}">
                <a16:creationId xmlns:a16="http://schemas.microsoft.com/office/drawing/2014/main" id="{6B5FC178-F508-4498-9C1B-65E12B469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796" y="3113014"/>
            <a:ext cx="6553200" cy="287574"/>
          </a:xfrm>
          <a:prstGeom prst="rect">
            <a:avLst/>
          </a:prstGeom>
        </p:spPr>
      </p:pic>
      <p:pic>
        <p:nvPicPr>
          <p:cNvPr id="7" name="그림 6">
            <a:extLst>
              <a:ext uri="{FF2B5EF4-FFF2-40B4-BE49-F238E27FC236}">
                <a16:creationId xmlns:a16="http://schemas.microsoft.com/office/drawing/2014/main" id="{03655C31-BAA9-488D-A20F-AEF831215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796" y="3506348"/>
            <a:ext cx="6553200" cy="864446"/>
          </a:xfrm>
          <a:prstGeom prst="rect">
            <a:avLst/>
          </a:prstGeom>
        </p:spPr>
      </p:pic>
      <p:pic>
        <p:nvPicPr>
          <p:cNvPr id="18" name="그림 17">
            <a:extLst>
              <a:ext uri="{FF2B5EF4-FFF2-40B4-BE49-F238E27FC236}">
                <a16:creationId xmlns:a16="http://schemas.microsoft.com/office/drawing/2014/main" id="{9689DF2B-B4C2-4D25-86B8-54AC60551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8796" y="6522598"/>
            <a:ext cx="6553199" cy="1185942"/>
          </a:xfrm>
          <a:prstGeom prst="rect">
            <a:avLst/>
          </a:prstGeom>
        </p:spPr>
      </p:pic>
      <p:pic>
        <p:nvPicPr>
          <p:cNvPr id="20" name="그림 19">
            <a:extLst>
              <a:ext uri="{FF2B5EF4-FFF2-40B4-BE49-F238E27FC236}">
                <a16:creationId xmlns:a16="http://schemas.microsoft.com/office/drawing/2014/main" id="{5FEA3C33-2A2D-4D49-A8F3-5A31CCEA9A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6796" y="3688370"/>
            <a:ext cx="2619375" cy="2497629"/>
          </a:xfrm>
          <a:prstGeom prst="rect">
            <a:avLst/>
          </a:prstGeom>
        </p:spPr>
      </p:pic>
      <p:pic>
        <p:nvPicPr>
          <p:cNvPr id="25" name="그림 24">
            <a:extLst>
              <a:ext uri="{FF2B5EF4-FFF2-40B4-BE49-F238E27FC236}">
                <a16:creationId xmlns:a16="http://schemas.microsoft.com/office/drawing/2014/main" id="{CD1941C3-FF73-4918-8255-CC03C0581D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49996" y="3688370"/>
            <a:ext cx="2619375" cy="2504685"/>
          </a:xfrm>
          <a:prstGeom prst="rect">
            <a:avLst/>
          </a:prstGeom>
        </p:spPr>
      </p:pic>
      <p:pic>
        <p:nvPicPr>
          <p:cNvPr id="29" name="그림 28">
            <a:extLst>
              <a:ext uri="{FF2B5EF4-FFF2-40B4-BE49-F238E27FC236}">
                <a16:creationId xmlns:a16="http://schemas.microsoft.com/office/drawing/2014/main" id="{82E5319A-4788-469D-A5B0-2BD86FC11D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06796" y="6290536"/>
            <a:ext cx="5362575" cy="798681"/>
          </a:xfrm>
          <a:prstGeom prst="rect">
            <a:avLst/>
          </a:prstGeom>
        </p:spPr>
      </p:pic>
      <p:grpSp>
        <p:nvGrpSpPr>
          <p:cNvPr id="59" name="Group 11">
            <a:extLst>
              <a:ext uri="{FF2B5EF4-FFF2-40B4-BE49-F238E27FC236}">
                <a16:creationId xmlns:a16="http://schemas.microsoft.com/office/drawing/2014/main" id="{D0045195-339C-4883-9BB6-34E920B050AF}"/>
              </a:ext>
            </a:extLst>
          </p:cNvPr>
          <p:cNvGrpSpPr/>
          <p:nvPr/>
        </p:nvGrpSpPr>
        <p:grpSpPr>
          <a:xfrm>
            <a:off x="961744" y="2674667"/>
            <a:ext cx="3686456" cy="515605"/>
            <a:chOff x="0" y="0"/>
            <a:chExt cx="569502" cy="135797"/>
          </a:xfrm>
        </p:grpSpPr>
        <p:sp>
          <p:nvSpPr>
            <p:cNvPr id="64" name="Freeform 12">
              <a:extLst>
                <a:ext uri="{FF2B5EF4-FFF2-40B4-BE49-F238E27FC236}">
                  <a16:creationId xmlns:a16="http://schemas.microsoft.com/office/drawing/2014/main" id="{22ADB128-1643-4C59-BE0C-A5ED6744D6B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65" name="TextBox 13">
              <a:extLst>
                <a:ext uri="{FF2B5EF4-FFF2-40B4-BE49-F238E27FC236}">
                  <a16:creationId xmlns:a16="http://schemas.microsoft.com/office/drawing/2014/main" id="{86564533-91CC-4E92-9E8C-58FCD43959F7}"/>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68" name="TextBox 23">
            <a:extLst>
              <a:ext uri="{FF2B5EF4-FFF2-40B4-BE49-F238E27FC236}">
                <a16:creationId xmlns:a16="http://schemas.microsoft.com/office/drawing/2014/main" id="{7D76A9A1-0719-470A-A9C0-00344DE4D4EA}"/>
              </a:ext>
            </a:extLst>
          </p:cNvPr>
          <p:cNvSpPr txBox="1"/>
          <p:nvPr/>
        </p:nvSpPr>
        <p:spPr>
          <a:xfrm>
            <a:off x="961744" y="2770052"/>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Ticker Tape Widget</a:t>
            </a:r>
          </a:p>
        </p:txBody>
      </p:sp>
      <p:grpSp>
        <p:nvGrpSpPr>
          <p:cNvPr id="69" name="Group 11">
            <a:extLst>
              <a:ext uri="{FF2B5EF4-FFF2-40B4-BE49-F238E27FC236}">
                <a16:creationId xmlns:a16="http://schemas.microsoft.com/office/drawing/2014/main" id="{6AEECA7C-6F0B-4E7B-83E8-94E95DDFBC23}"/>
              </a:ext>
            </a:extLst>
          </p:cNvPr>
          <p:cNvGrpSpPr/>
          <p:nvPr/>
        </p:nvGrpSpPr>
        <p:grpSpPr>
          <a:xfrm>
            <a:off x="961744" y="4162916"/>
            <a:ext cx="3686456" cy="515605"/>
            <a:chOff x="0" y="0"/>
            <a:chExt cx="569502" cy="135797"/>
          </a:xfrm>
        </p:grpSpPr>
        <p:sp>
          <p:nvSpPr>
            <p:cNvPr id="70" name="Freeform 12">
              <a:extLst>
                <a:ext uri="{FF2B5EF4-FFF2-40B4-BE49-F238E27FC236}">
                  <a16:creationId xmlns:a16="http://schemas.microsoft.com/office/drawing/2014/main" id="{6E9D735D-104A-465B-890C-C7BE5EA409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1" name="TextBox 13">
              <a:extLst>
                <a:ext uri="{FF2B5EF4-FFF2-40B4-BE49-F238E27FC236}">
                  <a16:creationId xmlns:a16="http://schemas.microsoft.com/office/drawing/2014/main" id="{61F2A593-0209-4DB1-B5ED-EBDA85E192B9}"/>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2" name="TextBox 23">
            <a:extLst>
              <a:ext uri="{FF2B5EF4-FFF2-40B4-BE49-F238E27FC236}">
                <a16:creationId xmlns:a16="http://schemas.microsoft.com/office/drawing/2014/main" id="{2DA0D464-3C8F-4589-92F5-1DAB388909A1}"/>
              </a:ext>
            </a:extLst>
          </p:cNvPr>
          <p:cNvSpPr txBox="1"/>
          <p:nvPr/>
        </p:nvSpPr>
        <p:spPr>
          <a:xfrm>
            <a:off x="961744" y="4258301"/>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Advanced Real-Time Chart</a:t>
            </a:r>
          </a:p>
        </p:txBody>
      </p:sp>
      <p:grpSp>
        <p:nvGrpSpPr>
          <p:cNvPr id="73" name="Group 11">
            <a:extLst>
              <a:ext uri="{FF2B5EF4-FFF2-40B4-BE49-F238E27FC236}">
                <a16:creationId xmlns:a16="http://schemas.microsoft.com/office/drawing/2014/main" id="{565E3D6E-1E76-4296-92D1-C402F50E9865}"/>
              </a:ext>
            </a:extLst>
          </p:cNvPr>
          <p:cNvGrpSpPr/>
          <p:nvPr/>
        </p:nvGrpSpPr>
        <p:grpSpPr>
          <a:xfrm>
            <a:off x="961744" y="4954730"/>
            <a:ext cx="3686456" cy="515605"/>
            <a:chOff x="0" y="0"/>
            <a:chExt cx="569502" cy="135797"/>
          </a:xfrm>
        </p:grpSpPr>
        <p:sp>
          <p:nvSpPr>
            <p:cNvPr id="74" name="Freeform 12">
              <a:extLst>
                <a:ext uri="{FF2B5EF4-FFF2-40B4-BE49-F238E27FC236}">
                  <a16:creationId xmlns:a16="http://schemas.microsoft.com/office/drawing/2014/main" id="{7762285B-BEC5-4759-9FF7-0EE9DE631B03}"/>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5" name="TextBox 13">
              <a:extLst>
                <a:ext uri="{FF2B5EF4-FFF2-40B4-BE49-F238E27FC236}">
                  <a16:creationId xmlns:a16="http://schemas.microsoft.com/office/drawing/2014/main" id="{74A963D5-EE79-44AF-9BC8-59655DD0D48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76" name="TextBox 23">
            <a:extLst>
              <a:ext uri="{FF2B5EF4-FFF2-40B4-BE49-F238E27FC236}">
                <a16:creationId xmlns:a16="http://schemas.microsoft.com/office/drawing/2014/main" id="{DC87AD02-6B42-43E2-B988-5B69E19293B1}"/>
              </a:ext>
            </a:extLst>
          </p:cNvPr>
          <p:cNvSpPr txBox="1"/>
          <p:nvPr/>
        </p:nvSpPr>
        <p:spPr>
          <a:xfrm>
            <a:off x="961744" y="5050115"/>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Cryptocurrency Market</a:t>
            </a:r>
          </a:p>
        </p:txBody>
      </p:sp>
      <p:grpSp>
        <p:nvGrpSpPr>
          <p:cNvPr id="77" name="Group 11">
            <a:extLst>
              <a:ext uri="{FF2B5EF4-FFF2-40B4-BE49-F238E27FC236}">
                <a16:creationId xmlns:a16="http://schemas.microsoft.com/office/drawing/2014/main" id="{F1C43004-3645-4935-9CB7-8F86C105C808}"/>
              </a:ext>
            </a:extLst>
          </p:cNvPr>
          <p:cNvGrpSpPr/>
          <p:nvPr/>
        </p:nvGrpSpPr>
        <p:grpSpPr>
          <a:xfrm>
            <a:off x="961744" y="5749668"/>
            <a:ext cx="3686456" cy="515605"/>
            <a:chOff x="0" y="0"/>
            <a:chExt cx="569502" cy="135797"/>
          </a:xfrm>
        </p:grpSpPr>
        <p:sp>
          <p:nvSpPr>
            <p:cNvPr id="78" name="Freeform 12">
              <a:extLst>
                <a:ext uri="{FF2B5EF4-FFF2-40B4-BE49-F238E27FC236}">
                  <a16:creationId xmlns:a16="http://schemas.microsoft.com/office/drawing/2014/main" id="{9D4BE821-0A5B-4724-BE30-6535815ACA86}"/>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79" name="TextBox 13">
              <a:extLst>
                <a:ext uri="{FF2B5EF4-FFF2-40B4-BE49-F238E27FC236}">
                  <a16:creationId xmlns:a16="http://schemas.microsoft.com/office/drawing/2014/main" id="{BF399612-57CF-4886-9A1A-8D6371E53965}"/>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0" name="TextBox 23">
            <a:extLst>
              <a:ext uri="{FF2B5EF4-FFF2-40B4-BE49-F238E27FC236}">
                <a16:creationId xmlns:a16="http://schemas.microsoft.com/office/drawing/2014/main" id="{EAA4AF05-945B-4C7B-95F0-5E600C0FB4E9}"/>
              </a:ext>
            </a:extLst>
          </p:cNvPr>
          <p:cNvSpPr txBox="1"/>
          <p:nvPr/>
        </p:nvSpPr>
        <p:spPr>
          <a:xfrm>
            <a:off x="961744" y="5845053"/>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Technical Analysis</a:t>
            </a:r>
          </a:p>
        </p:txBody>
      </p:sp>
      <p:grpSp>
        <p:nvGrpSpPr>
          <p:cNvPr id="81" name="Group 11">
            <a:extLst>
              <a:ext uri="{FF2B5EF4-FFF2-40B4-BE49-F238E27FC236}">
                <a16:creationId xmlns:a16="http://schemas.microsoft.com/office/drawing/2014/main" id="{D5F0E710-6B6D-4E0A-9323-3D26034CDBCC}"/>
              </a:ext>
            </a:extLst>
          </p:cNvPr>
          <p:cNvGrpSpPr/>
          <p:nvPr/>
        </p:nvGrpSpPr>
        <p:grpSpPr>
          <a:xfrm>
            <a:off x="961744" y="6639991"/>
            <a:ext cx="3686456" cy="515605"/>
            <a:chOff x="0" y="0"/>
            <a:chExt cx="569502" cy="135797"/>
          </a:xfrm>
        </p:grpSpPr>
        <p:sp>
          <p:nvSpPr>
            <p:cNvPr id="82" name="Freeform 12">
              <a:extLst>
                <a:ext uri="{FF2B5EF4-FFF2-40B4-BE49-F238E27FC236}">
                  <a16:creationId xmlns:a16="http://schemas.microsoft.com/office/drawing/2014/main" id="{F4893DE7-6683-442E-8776-EF4029F3B2E1}"/>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3" name="TextBox 13">
              <a:extLst>
                <a:ext uri="{FF2B5EF4-FFF2-40B4-BE49-F238E27FC236}">
                  <a16:creationId xmlns:a16="http://schemas.microsoft.com/office/drawing/2014/main" id="{81382898-996C-48C1-BC17-C268F0444B9D}"/>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4" name="TextBox 23">
            <a:extLst>
              <a:ext uri="{FF2B5EF4-FFF2-40B4-BE49-F238E27FC236}">
                <a16:creationId xmlns:a16="http://schemas.microsoft.com/office/drawing/2014/main" id="{CD5B9BD0-4A55-40C5-91F3-CFBDA9B51D3C}"/>
              </a:ext>
            </a:extLst>
          </p:cNvPr>
          <p:cNvSpPr txBox="1"/>
          <p:nvPr/>
        </p:nvSpPr>
        <p:spPr>
          <a:xfrm>
            <a:off x="961744" y="6735376"/>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Stock-Overview</a:t>
            </a:r>
          </a:p>
        </p:txBody>
      </p:sp>
      <p:grpSp>
        <p:nvGrpSpPr>
          <p:cNvPr id="85" name="Group 11">
            <a:extLst>
              <a:ext uri="{FF2B5EF4-FFF2-40B4-BE49-F238E27FC236}">
                <a16:creationId xmlns:a16="http://schemas.microsoft.com/office/drawing/2014/main" id="{8B6D9CC9-20CE-443C-8A1F-DA5402437FAF}"/>
              </a:ext>
            </a:extLst>
          </p:cNvPr>
          <p:cNvGrpSpPr/>
          <p:nvPr/>
        </p:nvGrpSpPr>
        <p:grpSpPr>
          <a:xfrm>
            <a:off x="961744" y="7530312"/>
            <a:ext cx="3686456" cy="515605"/>
            <a:chOff x="0" y="0"/>
            <a:chExt cx="569502" cy="135797"/>
          </a:xfrm>
        </p:grpSpPr>
        <p:sp>
          <p:nvSpPr>
            <p:cNvPr id="86" name="Freeform 12">
              <a:extLst>
                <a:ext uri="{FF2B5EF4-FFF2-40B4-BE49-F238E27FC236}">
                  <a16:creationId xmlns:a16="http://schemas.microsoft.com/office/drawing/2014/main" id="{10AC647C-0A6D-40C4-9306-01D832353802}"/>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87" name="TextBox 13">
              <a:extLst>
                <a:ext uri="{FF2B5EF4-FFF2-40B4-BE49-F238E27FC236}">
                  <a16:creationId xmlns:a16="http://schemas.microsoft.com/office/drawing/2014/main" id="{D41E4AE0-3F1D-49F6-80D4-5EEDCD75AC5F}"/>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88" name="TextBox 23">
            <a:extLst>
              <a:ext uri="{FF2B5EF4-FFF2-40B4-BE49-F238E27FC236}">
                <a16:creationId xmlns:a16="http://schemas.microsoft.com/office/drawing/2014/main" id="{85749146-3843-468A-946C-2839F735CCFA}"/>
              </a:ext>
            </a:extLst>
          </p:cNvPr>
          <p:cNvSpPr txBox="1"/>
          <p:nvPr/>
        </p:nvSpPr>
        <p:spPr>
          <a:xfrm>
            <a:off x="961744" y="7625697"/>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Company Profile</a:t>
            </a:r>
          </a:p>
        </p:txBody>
      </p:sp>
      <p:grpSp>
        <p:nvGrpSpPr>
          <p:cNvPr id="89" name="Group 11">
            <a:extLst>
              <a:ext uri="{FF2B5EF4-FFF2-40B4-BE49-F238E27FC236}">
                <a16:creationId xmlns:a16="http://schemas.microsoft.com/office/drawing/2014/main" id="{47D828F5-4C52-4D6C-9D41-75A5360DC574}"/>
              </a:ext>
            </a:extLst>
          </p:cNvPr>
          <p:cNvGrpSpPr/>
          <p:nvPr/>
        </p:nvGrpSpPr>
        <p:grpSpPr>
          <a:xfrm>
            <a:off x="961744" y="3376072"/>
            <a:ext cx="3686456" cy="515605"/>
            <a:chOff x="0" y="0"/>
            <a:chExt cx="569502" cy="135797"/>
          </a:xfrm>
        </p:grpSpPr>
        <p:sp>
          <p:nvSpPr>
            <p:cNvPr id="90" name="Freeform 12">
              <a:extLst>
                <a:ext uri="{FF2B5EF4-FFF2-40B4-BE49-F238E27FC236}">
                  <a16:creationId xmlns:a16="http://schemas.microsoft.com/office/drawing/2014/main" id="{51BE84CC-2263-4DCE-8FAD-31580FF27D4F}"/>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91" name="TextBox 13">
              <a:extLst>
                <a:ext uri="{FF2B5EF4-FFF2-40B4-BE49-F238E27FC236}">
                  <a16:creationId xmlns:a16="http://schemas.microsoft.com/office/drawing/2014/main" id="{5D69A6FF-6626-45D9-ADA6-8FFCF9502DDB}"/>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92" name="TextBox 23">
            <a:extLst>
              <a:ext uri="{FF2B5EF4-FFF2-40B4-BE49-F238E27FC236}">
                <a16:creationId xmlns:a16="http://schemas.microsoft.com/office/drawing/2014/main" id="{F3E3946F-1897-488C-93C6-CF5ED5FFE847}"/>
              </a:ext>
            </a:extLst>
          </p:cNvPr>
          <p:cNvSpPr txBox="1"/>
          <p:nvPr/>
        </p:nvSpPr>
        <p:spPr>
          <a:xfrm>
            <a:off x="961744" y="3471457"/>
            <a:ext cx="3772462" cy="324833"/>
          </a:xfrm>
          <a:prstGeom prst="rect">
            <a:avLst/>
          </a:prstGeom>
        </p:spPr>
        <p:txBody>
          <a:bodyPr wrap="square" lIns="0" tIns="0" rIns="0" bIns="0" rtlCol="0" anchor="t">
            <a:spAutoFit/>
          </a:bodyPr>
          <a:lstStyle/>
          <a:p>
            <a:pPr algn="ctr">
              <a:lnSpc>
                <a:spcPts val="2742"/>
              </a:lnSpc>
            </a:pPr>
            <a:r>
              <a:rPr lang="en-US" sz="1958" dirty="0">
                <a:solidFill>
                  <a:srgbClr val="084C6E"/>
                </a:solidFill>
                <a:latin typeface="Source Han Sans KR Bold"/>
                <a:ea typeface="Source Han Sans KR Bold"/>
              </a:rPr>
              <a:t>Symbol Info</a:t>
            </a:r>
          </a:p>
        </p:txBody>
      </p:sp>
      <p:grpSp>
        <p:nvGrpSpPr>
          <p:cNvPr id="98" name="Group 11">
            <a:extLst>
              <a:ext uri="{FF2B5EF4-FFF2-40B4-BE49-F238E27FC236}">
                <a16:creationId xmlns:a16="http://schemas.microsoft.com/office/drawing/2014/main" id="{E934AB02-41AE-4583-A371-3A058129647B}"/>
              </a:ext>
            </a:extLst>
          </p:cNvPr>
          <p:cNvGrpSpPr/>
          <p:nvPr/>
        </p:nvGrpSpPr>
        <p:grpSpPr>
          <a:xfrm>
            <a:off x="6861630" y="8191500"/>
            <a:ext cx="3581400" cy="1088492"/>
            <a:chOff x="0" y="-47625"/>
            <a:chExt cx="1498352" cy="763329"/>
          </a:xfrm>
        </p:grpSpPr>
        <p:sp>
          <p:nvSpPr>
            <p:cNvPr id="99" name="Freeform 12">
              <a:extLst>
                <a:ext uri="{FF2B5EF4-FFF2-40B4-BE49-F238E27FC236}">
                  <a16:creationId xmlns:a16="http://schemas.microsoft.com/office/drawing/2014/main" id="{130864E4-C803-45F7-BB24-8A7FBB2DDA69}"/>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txBody>
            <a:bodyPr/>
            <a:lstStyle/>
            <a:p>
              <a:endParaRPr lang="ko-KR" altLang="en-US" dirty="0"/>
            </a:p>
          </p:txBody>
        </p:sp>
        <p:sp>
          <p:nvSpPr>
            <p:cNvPr id="100" name="TextBox 13">
              <a:extLst>
                <a:ext uri="{FF2B5EF4-FFF2-40B4-BE49-F238E27FC236}">
                  <a16:creationId xmlns:a16="http://schemas.microsoft.com/office/drawing/2014/main" id="{50AC3358-38B8-4A63-8747-91AC94188F75}"/>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101" name="TextBox 33">
            <a:extLst>
              <a:ext uri="{FF2B5EF4-FFF2-40B4-BE49-F238E27FC236}">
                <a16:creationId xmlns:a16="http://schemas.microsoft.com/office/drawing/2014/main" id="{42A4782E-81CC-493E-B225-590909CDF9A1}"/>
              </a:ext>
            </a:extLst>
          </p:cNvPr>
          <p:cNvSpPr txBox="1"/>
          <p:nvPr/>
        </p:nvSpPr>
        <p:spPr>
          <a:xfrm>
            <a:off x="7166429" y="8618512"/>
            <a:ext cx="2965953" cy="324833"/>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위젯을 활용한 생산성 증가</a:t>
            </a:r>
            <a:endParaRPr lang="en-US" sz="1958" dirty="0">
              <a:solidFill>
                <a:srgbClr val="FFFFFF"/>
              </a:solidFill>
              <a:latin typeface="Source Han Sans KR Bold"/>
              <a:ea typeface="Source Han Sans KR Bold"/>
            </a:endParaRPr>
          </a:p>
        </p:txBody>
      </p:sp>
    </p:spTree>
    <p:extLst>
      <p:ext uri="{BB962C8B-B14F-4D97-AF65-F5344CB8AC3E}">
        <p14:creationId xmlns:p14="http://schemas.microsoft.com/office/powerpoint/2010/main" val="1857719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직사각형 92">
            <a:extLst>
              <a:ext uri="{FF2B5EF4-FFF2-40B4-BE49-F238E27FC236}">
                <a16:creationId xmlns:a16="http://schemas.microsoft.com/office/drawing/2014/main" id="{789F70E6-B461-4F83-9405-693673648ECF}"/>
              </a:ext>
            </a:extLst>
          </p:cNvPr>
          <p:cNvSpPr/>
          <p:nvPr/>
        </p:nvSpPr>
        <p:spPr>
          <a:xfrm>
            <a:off x="9668512" y="622090"/>
            <a:ext cx="7964874" cy="9375779"/>
          </a:xfrm>
          <a:prstGeom prst="rect">
            <a:avLst/>
          </a:prstGeom>
          <a:solidFill>
            <a:srgbClr val="232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21998615-5F28-4D3D-9F9C-CEE30E0E2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70" y="4519899"/>
            <a:ext cx="8095344" cy="4784846"/>
          </a:xfrm>
          <a:prstGeom prst="rect">
            <a:avLst/>
          </a:prstGeom>
        </p:spPr>
      </p:pic>
      <p:sp>
        <p:nvSpPr>
          <p:cNvPr id="22" name="TextBox 22"/>
          <p:cNvSpPr txBox="1"/>
          <p:nvPr/>
        </p:nvSpPr>
        <p:spPr>
          <a:xfrm>
            <a:off x="7071973" y="1616826"/>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API</a:t>
            </a:r>
          </a:p>
        </p:txBody>
      </p:sp>
      <p:sp>
        <p:nvSpPr>
          <p:cNvPr id="45" name="직사각형 44">
            <a:extLst>
              <a:ext uri="{FF2B5EF4-FFF2-40B4-BE49-F238E27FC236}">
                <a16:creationId xmlns:a16="http://schemas.microsoft.com/office/drawing/2014/main" id="{01E45DB7-B609-4FA7-A9AB-546BCBBEFF94}"/>
              </a:ext>
            </a:extLst>
          </p:cNvPr>
          <p:cNvSpPr/>
          <p:nvPr/>
        </p:nvSpPr>
        <p:spPr>
          <a:xfrm>
            <a:off x="538163" y="4244020"/>
            <a:ext cx="8524875" cy="5420890"/>
          </a:xfrm>
          <a:prstGeom prst="rect">
            <a:avLst/>
          </a:prstGeom>
          <a:noFill/>
          <a:ln w="50800">
            <a:solidFill>
              <a:srgbClr val="1B6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6" name="직선 연결선 45">
            <a:extLst>
              <a:ext uri="{FF2B5EF4-FFF2-40B4-BE49-F238E27FC236}">
                <a16:creationId xmlns:a16="http://schemas.microsoft.com/office/drawing/2014/main" id="{DB9F004C-0E18-461E-A507-B207FB4B12ED}"/>
              </a:ext>
            </a:extLst>
          </p:cNvPr>
          <p:cNvCxnSpPr>
            <a:cxnSpLocks/>
          </p:cNvCxnSpPr>
          <p:nvPr/>
        </p:nvCxnSpPr>
        <p:spPr>
          <a:xfrm>
            <a:off x="2438400" y="3848100"/>
            <a:ext cx="956015" cy="3879129"/>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3" name="Group 11">
            <a:extLst>
              <a:ext uri="{FF2B5EF4-FFF2-40B4-BE49-F238E27FC236}">
                <a16:creationId xmlns:a16="http://schemas.microsoft.com/office/drawing/2014/main" id="{63E475D1-2DCA-4EC9-8C2A-FEC92749B474}"/>
              </a:ext>
            </a:extLst>
          </p:cNvPr>
          <p:cNvGrpSpPr/>
          <p:nvPr/>
        </p:nvGrpSpPr>
        <p:grpSpPr>
          <a:xfrm>
            <a:off x="5163537" y="7794885"/>
            <a:ext cx="3583477" cy="1711688"/>
            <a:chOff x="0" y="0"/>
            <a:chExt cx="1498352" cy="715704"/>
          </a:xfrm>
        </p:grpSpPr>
        <p:sp>
          <p:nvSpPr>
            <p:cNvPr id="54" name="Freeform 12">
              <a:extLst>
                <a:ext uri="{FF2B5EF4-FFF2-40B4-BE49-F238E27FC236}">
                  <a16:creationId xmlns:a16="http://schemas.microsoft.com/office/drawing/2014/main" id="{90AF2C96-F433-42DC-BE38-D3EBA10678FF}"/>
                </a:ext>
              </a:extLst>
            </p:cNvPr>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55" name="TextBox 13">
              <a:extLst>
                <a:ext uri="{FF2B5EF4-FFF2-40B4-BE49-F238E27FC236}">
                  <a16:creationId xmlns:a16="http://schemas.microsoft.com/office/drawing/2014/main" id="{490641B6-E90B-4C40-BFF6-2868973CC341}"/>
                </a:ext>
              </a:extLst>
            </p:cNvPr>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56" name="TextBox 33">
            <a:extLst>
              <a:ext uri="{FF2B5EF4-FFF2-40B4-BE49-F238E27FC236}">
                <a16:creationId xmlns:a16="http://schemas.microsoft.com/office/drawing/2014/main" id="{5E0A1325-30FD-4B66-B02F-FA43F8E98A17}"/>
              </a:ext>
            </a:extLst>
          </p:cNvPr>
          <p:cNvSpPr txBox="1"/>
          <p:nvPr/>
        </p:nvSpPr>
        <p:spPr>
          <a:xfrm>
            <a:off x="5468337" y="8163509"/>
            <a:ext cx="2965953" cy="1017330"/>
          </a:xfrm>
          <a:prstGeom prst="rect">
            <a:avLst/>
          </a:prstGeom>
        </p:spPr>
        <p:txBody>
          <a:bodyPr lIns="0" tIns="0" rIns="0" bIns="0" rtlCol="0" anchor="t">
            <a:spAutoFit/>
          </a:bodyPr>
          <a:lstStyle/>
          <a:p>
            <a:pPr algn="ctr">
              <a:lnSpc>
                <a:spcPts val="2742"/>
              </a:lnSpc>
            </a:pPr>
            <a:r>
              <a:rPr lang="ko-KR" altLang="en-US" sz="1958" dirty="0">
                <a:solidFill>
                  <a:srgbClr val="FFFFFF"/>
                </a:solidFill>
                <a:latin typeface="Source Han Sans KR Bold"/>
                <a:ea typeface="Source Han Sans KR Bold"/>
              </a:rPr>
              <a:t>중요 정보는</a:t>
            </a:r>
            <a:endParaRPr lang="en-US" altLang="ko-KR" sz="1958" dirty="0">
              <a:solidFill>
                <a:srgbClr val="FFFFFF"/>
              </a:solidFill>
              <a:latin typeface="Source Han Sans KR Bold"/>
              <a:ea typeface="Source Han Sans KR Bold"/>
            </a:endParaRPr>
          </a:p>
          <a:p>
            <a:pPr algn="ctr">
              <a:lnSpc>
                <a:spcPts val="2742"/>
              </a:lnSpc>
            </a:pPr>
            <a:r>
              <a:rPr lang="en-US" altLang="ko-KR" sz="1958" dirty="0">
                <a:solidFill>
                  <a:srgbClr val="FFFFFF"/>
                </a:solidFill>
                <a:latin typeface="Source Han Sans KR Bold"/>
                <a:ea typeface="Source Han Sans KR Bold"/>
              </a:rPr>
              <a:t>(cKey, sKey, pw)</a:t>
            </a:r>
          </a:p>
          <a:p>
            <a:pPr algn="ctr">
              <a:lnSpc>
                <a:spcPts val="2742"/>
              </a:lnSpc>
            </a:pPr>
            <a:r>
              <a:rPr lang="en-US" altLang="ko-KR" sz="1958" dirty="0">
                <a:solidFill>
                  <a:srgbClr val="FFFFFF"/>
                </a:solidFill>
                <a:latin typeface="Source Han Sans KR Bold"/>
                <a:ea typeface="Source Han Sans KR Bold"/>
              </a:rPr>
              <a:t>Null </a:t>
            </a:r>
            <a:r>
              <a:rPr lang="ko-KR" altLang="en-US" sz="1958" dirty="0">
                <a:solidFill>
                  <a:srgbClr val="FFFFFF"/>
                </a:solidFill>
                <a:latin typeface="Source Han Sans KR Bold"/>
                <a:ea typeface="Source Han Sans KR Bold"/>
              </a:rPr>
              <a:t>값 표기</a:t>
            </a:r>
            <a:endParaRPr lang="en-US" sz="1958" dirty="0">
              <a:solidFill>
                <a:srgbClr val="FFFFFF"/>
              </a:solidFill>
              <a:latin typeface="Source Han Sans KR Bold"/>
              <a:ea typeface="Source Han Sans KR Bold"/>
            </a:endParaRPr>
          </a:p>
        </p:txBody>
      </p:sp>
      <p:cxnSp>
        <p:nvCxnSpPr>
          <p:cNvPr id="57" name="직선 연결선 56">
            <a:extLst>
              <a:ext uri="{FF2B5EF4-FFF2-40B4-BE49-F238E27FC236}">
                <a16:creationId xmlns:a16="http://schemas.microsoft.com/office/drawing/2014/main" id="{8665832B-0823-450D-A404-4AA5C42A68DA}"/>
              </a:ext>
            </a:extLst>
          </p:cNvPr>
          <p:cNvCxnSpPr>
            <a:cxnSpLocks/>
          </p:cNvCxnSpPr>
          <p:nvPr/>
        </p:nvCxnSpPr>
        <p:spPr>
          <a:xfrm flipH="1">
            <a:off x="4224937" y="8755583"/>
            <a:ext cx="1413863" cy="242911"/>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CF5D41E0-36CD-47F9-97DC-BB81DD39C672}"/>
              </a:ext>
            </a:extLst>
          </p:cNvPr>
          <p:cNvSpPr/>
          <p:nvPr/>
        </p:nvSpPr>
        <p:spPr>
          <a:xfrm>
            <a:off x="2946742" y="8787667"/>
            <a:ext cx="1066800" cy="488774"/>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3" name="그림 22">
            <a:extLst>
              <a:ext uri="{FF2B5EF4-FFF2-40B4-BE49-F238E27FC236}">
                <a16:creationId xmlns:a16="http://schemas.microsoft.com/office/drawing/2014/main" id="{799A8812-9155-4B9C-B2E9-D01197846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8846" y="1846728"/>
            <a:ext cx="7219950" cy="2419350"/>
          </a:xfrm>
          <a:prstGeom prst="rect">
            <a:avLst/>
          </a:prstGeom>
        </p:spPr>
      </p:pic>
      <p:pic>
        <p:nvPicPr>
          <p:cNvPr id="26" name="그림 25">
            <a:extLst>
              <a:ext uri="{FF2B5EF4-FFF2-40B4-BE49-F238E27FC236}">
                <a16:creationId xmlns:a16="http://schemas.microsoft.com/office/drawing/2014/main" id="{8F359ACB-0738-4168-A74D-C43D05528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8846" y="4374694"/>
            <a:ext cx="7219950" cy="2586675"/>
          </a:xfrm>
          <a:prstGeom prst="rect">
            <a:avLst/>
          </a:prstGeom>
        </p:spPr>
      </p:pic>
      <p:pic>
        <p:nvPicPr>
          <p:cNvPr id="28" name="그림 27">
            <a:extLst>
              <a:ext uri="{FF2B5EF4-FFF2-40B4-BE49-F238E27FC236}">
                <a16:creationId xmlns:a16="http://schemas.microsoft.com/office/drawing/2014/main" id="{7A26FC05-49EB-476A-9530-A3D6C3167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8846" y="7064585"/>
            <a:ext cx="7229475" cy="2600325"/>
          </a:xfrm>
          <a:prstGeom prst="rect">
            <a:avLst/>
          </a:prstGeom>
        </p:spPr>
      </p:pic>
      <p:pic>
        <p:nvPicPr>
          <p:cNvPr id="48" name="그림 47">
            <a:extLst>
              <a:ext uri="{FF2B5EF4-FFF2-40B4-BE49-F238E27FC236}">
                <a16:creationId xmlns:a16="http://schemas.microsoft.com/office/drawing/2014/main" id="{7252D4DE-FD85-45F3-A62D-7144A02C15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0701" y="910600"/>
            <a:ext cx="7238095" cy="647619"/>
          </a:xfrm>
          <a:prstGeom prst="rect">
            <a:avLst/>
          </a:prstGeom>
        </p:spPr>
      </p:pic>
      <p:pic>
        <p:nvPicPr>
          <p:cNvPr id="95" name="그림 94">
            <a:extLst>
              <a:ext uri="{FF2B5EF4-FFF2-40B4-BE49-F238E27FC236}">
                <a16:creationId xmlns:a16="http://schemas.microsoft.com/office/drawing/2014/main" id="{75238250-624D-4B29-8129-A21A85A1EA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1177" y="875415"/>
            <a:ext cx="7247619" cy="714286"/>
          </a:xfrm>
          <a:prstGeom prst="rect">
            <a:avLst/>
          </a:prstGeom>
        </p:spPr>
      </p:pic>
      <p:grpSp>
        <p:nvGrpSpPr>
          <p:cNvPr id="98" name="Group 11">
            <a:extLst>
              <a:ext uri="{FF2B5EF4-FFF2-40B4-BE49-F238E27FC236}">
                <a16:creationId xmlns:a16="http://schemas.microsoft.com/office/drawing/2014/main" id="{65FD2E2D-1A9D-4D0C-813D-F06119F100E1}"/>
              </a:ext>
            </a:extLst>
          </p:cNvPr>
          <p:cNvGrpSpPr/>
          <p:nvPr/>
        </p:nvGrpSpPr>
        <p:grpSpPr>
          <a:xfrm>
            <a:off x="1132812" y="2275253"/>
            <a:ext cx="2444345" cy="515605"/>
            <a:chOff x="0" y="0"/>
            <a:chExt cx="569502" cy="135797"/>
          </a:xfrm>
        </p:grpSpPr>
        <p:sp>
          <p:nvSpPr>
            <p:cNvPr id="99" name="Freeform 12">
              <a:extLst>
                <a:ext uri="{FF2B5EF4-FFF2-40B4-BE49-F238E27FC236}">
                  <a16:creationId xmlns:a16="http://schemas.microsoft.com/office/drawing/2014/main" id="{6836198E-DE69-4958-BAA6-8F72A985600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0" name="TextBox 13">
              <a:extLst>
                <a:ext uri="{FF2B5EF4-FFF2-40B4-BE49-F238E27FC236}">
                  <a16:creationId xmlns:a16="http://schemas.microsoft.com/office/drawing/2014/main" id="{0D245747-4274-40A0-A063-B94BFCF0FA21}"/>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1" name="TextBox 23">
            <a:extLst>
              <a:ext uri="{FF2B5EF4-FFF2-40B4-BE49-F238E27FC236}">
                <a16:creationId xmlns:a16="http://schemas.microsoft.com/office/drawing/2014/main" id="{52A576C4-292D-422A-B8B4-CC25F29F6053}"/>
              </a:ext>
            </a:extLst>
          </p:cNvPr>
          <p:cNvSpPr txBox="1"/>
          <p:nvPr/>
        </p:nvSpPr>
        <p:spPr>
          <a:xfrm>
            <a:off x="1237409" y="2376184"/>
            <a:ext cx="2162328" cy="314189"/>
          </a:xfrm>
          <a:prstGeom prst="rect">
            <a:avLst/>
          </a:prstGeom>
        </p:spPr>
        <p:txBody>
          <a:bodyPr wrap="square" lIns="0" tIns="0" rIns="0" bIns="0" rtlCol="0" anchor="t">
            <a:spAutoFit/>
          </a:bodyPr>
          <a:lstStyle/>
          <a:p>
            <a:pPr algn="ctr">
              <a:lnSpc>
                <a:spcPts val="2742"/>
              </a:lnSpc>
            </a:pPr>
            <a:r>
              <a:rPr lang="en-US" dirty="0">
                <a:solidFill>
                  <a:schemeClr val="bg1"/>
                </a:solidFill>
                <a:latin typeface="+mn-ea"/>
                <a:cs typeface="Arial" panose="020B0604020202020204" pitchFamily="34" charset="0"/>
              </a:rPr>
              <a:t>API</a:t>
            </a:r>
            <a:r>
              <a:rPr lang="ko-KR" altLang="en-US" dirty="0">
                <a:solidFill>
                  <a:schemeClr val="bg1"/>
                </a:solidFill>
                <a:latin typeface="+mn-ea"/>
                <a:cs typeface="Arial" panose="020B0604020202020204" pitchFamily="34" charset="0"/>
              </a:rPr>
              <a:t> 미등록</a:t>
            </a:r>
            <a:endParaRPr lang="en-US" dirty="0">
              <a:solidFill>
                <a:schemeClr val="bg1"/>
              </a:solidFill>
              <a:latin typeface="+mn-ea"/>
              <a:cs typeface="Arial" panose="020B0604020202020204" pitchFamily="34" charset="0"/>
            </a:endParaRPr>
          </a:p>
        </p:txBody>
      </p:sp>
      <p:grpSp>
        <p:nvGrpSpPr>
          <p:cNvPr id="102" name="Group 11">
            <a:extLst>
              <a:ext uri="{FF2B5EF4-FFF2-40B4-BE49-F238E27FC236}">
                <a16:creationId xmlns:a16="http://schemas.microsoft.com/office/drawing/2014/main" id="{41D20BB3-2CA4-46A9-A2BE-2382B3DB524D}"/>
              </a:ext>
            </a:extLst>
          </p:cNvPr>
          <p:cNvGrpSpPr/>
          <p:nvPr/>
        </p:nvGrpSpPr>
        <p:grpSpPr>
          <a:xfrm>
            <a:off x="1140833" y="3147334"/>
            <a:ext cx="2444345" cy="515605"/>
            <a:chOff x="0" y="0"/>
            <a:chExt cx="569502" cy="135797"/>
          </a:xfrm>
        </p:grpSpPr>
        <p:sp>
          <p:nvSpPr>
            <p:cNvPr id="103" name="Freeform 12">
              <a:extLst>
                <a:ext uri="{FF2B5EF4-FFF2-40B4-BE49-F238E27FC236}">
                  <a16:creationId xmlns:a16="http://schemas.microsoft.com/office/drawing/2014/main" id="{281734CE-BC1E-459D-8058-A87523FD044A}"/>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04" name="TextBox 13">
              <a:extLst>
                <a:ext uri="{FF2B5EF4-FFF2-40B4-BE49-F238E27FC236}">
                  <a16:creationId xmlns:a16="http://schemas.microsoft.com/office/drawing/2014/main" id="{5947BEA4-2386-4F99-B845-AB82AC4F04E4}"/>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105" name="TextBox 23">
            <a:extLst>
              <a:ext uri="{FF2B5EF4-FFF2-40B4-BE49-F238E27FC236}">
                <a16:creationId xmlns:a16="http://schemas.microsoft.com/office/drawing/2014/main" id="{1C71810F-C664-40EE-9399-D3E98FBAE006}"/>
              </a:ext>
            </a:extLst>
          </p:cNvPr>
          <p:cNvSpPr txBox="1"/>
          <p:nvPr/>
        </p:nvSpPr>
        <p:spPr>
          <a:xfrm>
            <a:off x="1245430" y="3248265"/>
            <a:ext cx="2162328" cy="314189"/>
          </a:xfrm>
          <a:prstGeom prst="rect">
            <a:avLst/>
          </a:prstGeom>
        </p:spPr>
        <p:txBody>
          <a:bodyPr wrap="square" lIns="0" tIns="0" rIns="0" bIns="0" rtlCol="0" anchor="t">
            <a:spAutoFit/>
          </a:bodyPr>
          <a:lstStyle/>
          <a:p>
            <a:pPr algn="ctr">
              <a:lnSpc>
                <a:spcPts val="2742"/>
              </a:lnSpc>
            </a:pPr>
            <a:r>
              <a:rPr lang="en-US" altLang="ko-KR" dirty="0">
                <a:solidFill>
                  <a:schemeClr val="bg1"/>
                </a:solidFill>
                <a:latin typeface="+mn-ea"/>
                <a:cs typeface="Arial" panose="020B0604020202020204" pitchFamily="34" charset="0"/>
              </a:rPr>
              <a:t>API </a:t>
            </a:r>
            <a:r>
              <a:rPr lang="ko-KR" altLang="en-US" dirty="0">
                <a:solidFill>
                  <a:schemeClr val="bg1"/>
                </a:solidFill>
                <a:latin typeface="+mn-ea"/>
                <a:cs typeface="Arial" panose="020B0604020202020204" pitchFamily="34" charset="0"/>
              </a:rPr>
              <a:t>등록시</a:t>
            </a:r>
            <a:endParaRPr lang="en-US" dirty="0">
              <a:solidFill>
                <a:schemeClr val="bg1"/>
              </a:solidFill>
              <a:latin typeface="+mn-ea"/>
              <a:cs typeface="Arial" panose="020B0604020202020204" pitchFamily="34" charset="0"/>
            </a:endParaRPr>
          </a:p>
        </p:txBody>
      </p:sp>
      <p:sp>
        <p:nvSpPr>
          <p:cNvPr id="106" name="TextBox 23">
            <a:extLst>
              <a:ext uri="{FF2B5EF4-FFF2-40B4-BE49-F238E27FC236}">
                <a16:creationId xmlns:a16="http://schemas.microsoft.com/office/drawing/2014/main" id="{5C6CBF00-0C5C-4BDD-8464-8D5512257AC1}"/>
              </a:ext>
            </a:extLst>
          </p:cNvPr>
          <p:cNvSpPr txBox="1"/>
          <p:nvPr/>
        </p:nvSpPr>
        <p:spPr>
          <a:xfrm>
            <a:off x="3826859" y="3242719"/>
            <a:ext cx="5454225"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Session Storage </a:t>
            </a:r>
            <a:r>
              <a:rPr lang="ko-KR" altLang="en-US" sz="1958" dirty="0">
                <a:solidFill>
                  <a:srgbClr val="084C6E"/>
                </a:solidFill>
                <a:latin typeface="Source Han Sans KR Bold"/>
                <a:ea typeface="Source Han Sans KR Bold"/>
              </a:rPr>
              <a:t>의 </a:t>
            </a:r>
            <a:r>
              <a:rPr lang="en-US" altLang="ko-KR" sz="1958" dirty="0">
                <a:solidFill>
                  <a:srgbClr val="084C6E"/>
                </a:solidFill>
                <a:latin typeface="Source Han Sans KR Bold"/>
                <a:ea typeface="Source Han Sans KR Bold"/>
              </a:rPr>
              <a:t>ID </a:t>
            </a:r>
            <a:r>
              <a:rPr lang="ko-KR" altLang="en-US" sz="1958" dirty="0">
                <a:solidFill>
                  <a:srgbClr val="084C6E"/>
                </a:solidFill>
                <a:latin typeface="Source Han Sans KR Bold"/>
                <a:ea typeface="Source Han Sans KR Bold"/>
              </a:rPr>
              <a:t>와 일치하는 정보 조회</a:t>
            </a:r>
            <a:endParaRPr lang="en-US" sz="1958" dirty="0">
              <a:solidFill>
                <a:srgbClr val="084C6E"/>
              </a:solidFill>
              <a:latin typeface="Source Han Sans KR Bold"/>
              <a:ea typeface="Source Han Sans KR Bold"/>
            </a:endParaRPr>
          </a:p>
        </p:txBody>
      </p:sp>
      <p:sp>
        <p:nvSpPr>
          <p:cNvPr id="107" name="TextBox 23">
            <a:extLst>
              <a:ext uri="{FF2B5EF4-FFF2-40B4-BE49-F238E27FC236}">
                <a16:creationId xmlns:a16="http://schemas.microsoft.com/office/drawing/2014/main" id="{7FEE85ED-60BD-4EB7-B3FF-FBC93A19E3D2}"/>
              </a:ext>
            </a:extLst>
          </p:cNvPr>
          <p:cNvSpPr txBox="1"/>
          <p:nvPr/>
        </p:nvSpPr>
        <p:spPr>
          <a:xfrm>
            <a:off x="3876133" y="2367645"/>
            <a:ext cx="3855724" cy="324833"/>
          </a:xfrm>
          <a:prstGeom prst="rect">
            <a:avLst/>
          </a:prstGeom>
        </p:spPr>
        <p:txBody>
          <a:bodyPr wrap="square" lIns="0" tIns="0" rIns="0" bIns="0" rtlCol="0" anchor="t">
            <a:spAutoFit/>
          </a:bodyPr>
          <a:lstStyle/>
          <a:p>
            <a:pPr>
              <a:lnSpc>
                <a:spcPts val="2742"/>
              </a:lnSpc>
            </a:pPr>
            <a:r>
              <a:rPr lang="en-US" altLang="ko-KR" sz="1958" dirty="0">
                <a:solidFill>
                  <a:srgbClr val="084C6E"/>
                </a:solidFill>
                <a:latin typeface="Source Han Sans KR Bold"/>
                <a:ea typeface="Source Han Sans KR Bold"/>
              </a:rPr>
              <a:t>API </a:t>
            </a:r>
            <a:r>
              <a:rPr lang="ko-KR" altLang="en-US" sz="1958" dirty="0">
                <a:solidFill>
                  <a:srgbClr val="084C6E"/>
                </a:solidFill>
                <a:latin typeface="Source Han Sans KR Bold"/>
                <a:ea typeface="Source Han Sans KR Bold"/>
              </a:rPr>
              <a:t>등록 요청 메시지 표시</a:t>
            </a:r>
            <a:endParaRPr lang="en-US" sz="1958" dirty="0">
              <a:solidFill>
                <a:srgbClr val="084C6E"/>
              </a:solidFill>
              <a:latin typeface="Source Han Sans KR Bold"/>
              <a:ea typeface="Source Han Sans KR Bold"/>
            </a:endParaRPr>
          </a:p>
        </p:txBody>
      </p:sp>
      <p:cxnSp>
        <p:nvCxnSpPr>
          <p:cNvPr id="49" name="직선 연결선 48">
            <a:extLst>
              <a:ext uri="{FF2B5EF4-FFF2-40B4-BE49-F238E27FC236}">
                <a16:creationId xmlns:a16="http://schemas.microsoft.com/office/drawing/2014/main" id="{175B501D-22EF-402E-9D77-6313CA2F7EE9}"/>
              </a:ext>
            </a:extLst>
          </p:cNvPr>
          <p:cNvCxnSpPr>
            <a:cxnSpLocks/>
          </p:cNvCxnSpPr>
          <p:nvPr/>
        </p:nvCxnSpPr>
        <p:spPr>
          <a:xfrm flipV="1">
            <a:off x="16459200" y="1459922"/>
            <a:ext cx="0" cy="3454978"/>
          </a:xfrm>
          <a:prstGeom prst="line">
            <a:avLst/>
          </a:prstGeom>
          <a:ln w="317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사각형: 둥근 모서리 107">
            <a:extLst>
              <a:ext uri="{FF2B5EF4-FFF2-40B4-BE49-F238E27FC236}">
                <a16:creationId xmlns:a16="http://schemas.microsoft.com/office/drawing/2014/main" id="{7608D122-1D1B-4459-8BB1-63206FECEC24}"/>
              </a:ext>
            </a:extLst>
          </p:cNvPr>
          <p:cNvSpPr/>
          <p:nvPr/>
        </p:nvSpPr>
        <p:spPr>
          <a:xfrm flipV="1">
            <a:off x="11974287" y="7713407"/>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사각형: 둥근 모서리 108">
            <a:extLst>
              <a:ext uri="{FF2B5EF4-FFF2-40B4-BE49-F238E27FC236}">
                <a16:creationId xmlns:a16="http://schemas.microsoft.com/office/drawing/2014/main" id="{2095C010-8146-4D76-AC3E-FEB814020F25}"/>
              </a:ext>
            </a:extLst>
          </p:cNvPr>
          <p:cNvSpPr/>
          <p:nvPr/>
        </p:nvSpPr>
        <p:spPr>
          <a:xfrm flipV="1">
            <a:off x="11988570" y="8589721"/>
            <a:ext cx="5120869" cy="715024"/>
          </a:xfrm>
          <a:prstGeom prst="roundRect">
            <a:avLst/>
          </a:prstGeom>
          <a:noFill/>
          <a:ln>
            <a:solidFill>
              <a:srgbClr val="4E9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0" name="TextBox 109">
            <a:extLst>
              <a:ext uri="{FF2B5EF4-FFF2-40B4-BE49-F238E27FC236}">
                <a16:creationId xmlns:a16="http://schemas.microsoft.com/office/drawing/2014/main" id="{15149925-7BE4-4277-A03B-FC546649E238}"/>
              </a:ext>
            </a:extLst>
          </p:cNvPr>
          <p:cNvSpPr txBox="1"/>
          <p:nvPr/>
        </p:nvSpPr>
        <p:spPr>
          <a:xfrm>
            <a:off x="12463808" y="7886253"/>
            <a:ext cx="2374561"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Insert &amp; Update </a:t>
            </a:r>
            <a:r>
              <a:rPr lang="ko-KR" altLang="en-US" dirty="0">
                <a:solidFill>
                  <a:schemeClr val="bg1"/>
                </a:solidFill>
                <a:latin typeface="Source Han Sans KR Medium" panose="020B0600000101010101" charset="-127"/>
                <a:ea typeface="Source Han Sans KR Medium" panose="020B0600000101010101" charset="-127"/>
              </a:rPr>
              <a:t>기능</a:t>
            </a:r>
          </a:p>
        </p:txBody>
      </p:sp>
      <p:sp>
        <p:nvSpPr>
          <p:cNvPr id="111" name="TextBox 110">
            <a:extLst>
              <a:ext uri="{FF2B5EF4-FFF2-40B4-BE49-F238E27FC236}">
                <a16:creationId xmlns:a16="http://schemas.microsoft.com/office/drawing/2014/main" id="{215C6450-576F-4C17-9D01-F538308145B9}"/>
              </a:ext>
            </a:extLst>
          </p:cNvPr>
          <p:cNvSpPr txBox="1"/>
          <p:nvPr/>
        </p:nvSpPr>
        <p:spPr>
          <a:xfrm>
            <a:off x="12968743" y="8755583"/>
            <a:ext cx="1364412" cy="369332"/>
          </a:xfrm>
          <a:prstGeom prst="rect">
            <a:avLst/>
          </a:prstGeom>
          <a:noFill/>
        </p:spPr>
        <p:txBody>
          <a:bodyPr wrap="none" rtlCol="0">
            <a:spAutoFit/>
          </a:bodyPr>
          <a:lstStyle/>
          <a:p>
            <a:r>
              <a:rPr lang="en-US" altLang="ko-KR" dirty="0">
                <a:solidFill>
                  <a:schemeClr val="bg1"/>
                </a:solidFill>
                <a:latin typeface="Source Han Sans KR Medium" panose="020B0600000101010101" charset="-127"/>
                <a:ea typeface="Source Han Sans KR Medium" panose="020B0600000101010101" charset="-127"/>
              </a:rPr>
              <a:t>Delete</a:t>
            </a:r>
            <a:r>
              <a:rPr lang="ko-KR" altLang="en-US" dirty="0">
                <a:solidFill>
                  <a:schemeClr val="bg1"/>
                </a:solidFill>
                <a:latin typeface="Source Han Sans KR Medium" panose="020B0600000101010101" charset="-127"/>
                <a:ea typeface="Source Han Sans KR Medium" panose="020B0600000101010101" charset="-127"/>
              </a:rPr>
              <a:t> 기능</a:t>
            </a:r>
          </a:p>
        </p:txBody>
      </p:sp>
    </p:spTree>
    <p:extLst>
      <p:ext uri="{BB962C8B-B14F-4D97-AF65-F5344CB8AC3E}">
        <p14:creationId xmlns:p14="http://schemas.microsoft.com/office/powerpoint/2010/main" val="147394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6"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Trading</a:t>
            </a:r>
          </a:p>
        </p:txBody>
      </p:sp>
    </p:spTree>
    <p:extLst>
      <p:ext uri="{BB962C8B-B14F-4D97-AF65-F5344CB8AC3E}">
        <p14:creationId xmlns:p14="http://schemas.microsoft.com/office/powerpoint/2010/main" val="2378885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338554"/>
          </a:xfrm>
          <a:prstGeom prst="rect">
            <a:avLst/>
          </a:prstGeom>
          <a:noFill/>
        </p:spPr>
        <p:txBody>
          <a:bodyPr wrap="square">
            <a:spAutoFit/>
          </a:bodyPr>
          <a:lstStyle/>
          <a:p>
            <a:r>
              <a:rPr lang="en-US" altLang="ko-KR" sz="1600" dirty="0">
                <a:solidFill>
                  <a:schemeClr val="bg1">
                    <a:lumMod val="50000"/>
                  </a:schemeClr>
                </a:solidFill>
                <a:latin typeface="Bahnschrift" panose="020B0502040204020203" pitchFamily="34" charset="0"/>
              </a:rPr>
              <a:t>TradingView Widget</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en-US" sz="4405" b="1" dirty="0">
                <a:solidFill>
                  <a:srgbClr val="474747"/>
                </a:solidFill>
                <a:latin typeface="Source Han Sans KR Medium" panose="020B0600000101010101" charset="-127"/>
                <a:ea typeface="Source Han Sans KR Medium" panose="020B0600000101010101" charset="-127"/>
              </a:rPr>
              <a:t>Trading</a:t>
            </a:r>
          </a:p>
        </p:txBody>
      </p:sp>
    </p:spTree>
    <p:extLst>
      <p:ext uri="{BB962C8B-B14F-4D97-AF65-F5344CB8AC3E}">
        <p14:creationId xmlns:p14="http://schemas.microsoft.com/office/powerpoint/2010/main" val="1475171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774E9A1-2F37-5E3E-FA31-0A2A0F4CF7AC}"/>
              </a:ext>
            </a:extLst>
          </p:cNvPr>
          <p:cNvSpPr/>
          <p:nvPr/>
        </p:nvSpPr>
        <p:spPr>
          <a:xfrm>
            <a:off x="0" y="0"/>
            <a:ext cx="18288000" cy="10287000"/>
          </a:xfrm>
          <a:prstGeom prst="rect">
            <a:avLst/>
          </a:prstGeom>
          <a:solidFill>
            <a:schemeClr val="bg1">
              <a:lumMod val="8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Tree>
    <p:extLst>
      <p:ext uri="{BB962C8B-B14F-4D97-AF65-F5344CB8AC3E}">
        <p14:creationId xmlns:p14="http://schemas.microsoft.com/office/powerpoint/2010/main" val="99159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9574C266-C35A-4042-A95E-DFBA85F8822D}"/>
              </a:ext>
            </a:extLst>
          </p:cNvPr>
          <p:cNvSpPr/>
          <p:nvPr/>
        </p:nvSpPr>
        <p:spPr>
          <a:xfrm>
            <a:off x="0" y="0"/>
            <a:ext cx="18288000" cy="10287000"/>
          </a:xfrm>
          <a:prstGeom prst="rect">
            <a:avLst/>
          </a:prstGeom>
          <a:solidFill>
            <a:schemeClr val="bg1">
              <a:lumMod val="8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2" name="TextBox 1">
            <a:extLst>
              <a:ext uri="{FF2B5EF4-FFF2-40B4-BE49-F238E27FC236}">
                <a16:creationId xmlns:a16="http://schemas.microsoft.com/office/drawing/2014/main" id="{A8D278C0-6DB0-49AD-BA11-CF92234CD210}"/>
              </a:ext>
            </a:extLst>
          </p:cNvPr>
          <p:cNvSpPr txBox="1"/>
          <p:nvPr/>
        </p:nvSpPr>
        <p:spPr>
          <a:xfrm>
            <a:off x="5319619" y="4266337"/>
            <a:ext cx="7648761" cy="1754326"/>
          </a:xfrm>
          <a:prstGeom prst="rect">
            <a:avLst/>
          </a:prstGeom>
          <a:noFill/>
        </p:spPr>
        <p:txBody>
          <a:bodyPr wrap="none" rtlCol="0" anchor="ctr">
            <a:spAutoFit/>
          </a:bodyPr>
          <a:lstStyle/>
          <a:p>
            <a:pPr algn="ctr" defTabSz="1828800" latinLnBrk="1">
              <a:defRPr/>
            </a:pPr>
            <a:r>
              <a:rPr lang="en-US" altLang="ko-KR" sz="10800" spc="-300" dirty="0">
                <a:ln>
                  <a:solidFill>
                    <a:srgbClr val="4472C4">
                      <a:alpha val="0"/>
                    </a:srgbClr>
                  </a:solidFill>
                </a:ln>
                <a:solidFill>
                  <a:schemeClr val="tx1">
                    <a:lumMod val="50000"/>
                    <a:lumOff val="50000"/>
                  </a:schemeClr>
                </a:solidFill>
                <a:latin typeface="Noto Sans CJK KR Black" panose="020B0A00000000000000" pitchFamily="34" charset="-127"/>
                <a:ea typeface="Noto Sans CJK KR Black" panose="020B0A00000000000000" pitchFamily="34" charset="-127"/>
              </a:rPr>
              <a:t>THANK YOU</a:t>
            </a:r>
            <a:endParaRPr lang="ko-KR" altLang="en-US" sz="10800" spc="-300" dirty="0">
              <a:ln>
                <a:solidFill>
                  <a:srgbClr val="4472C4">
                    <a:alpha val="0"/>
                  </a:srgbClr>
                </a:solidFill>
              </a:ln>
              <a:solidFill>
                <a:schemeClr val="tx1">
                  <a:lumMod val="50000"/>
                  <a:lumOff val="50000"/>
                </a:schemeClr>
              </a:solidFill>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983906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512176" y="8003831"/>
            <a:ext cx="2162328" cy="515605"/>
            <a:chOff x="0" y="0"/>
            <a:chExt cx="569502" cy="135797"/>
          </a:xfrm>
        </p:grpSpPr>
        <p:sp>
          <p:nvSpPr>
            <p:cNvPr id="12" name="Freeform 12"/>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3" name="TextBox 13"/>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4" name="Group 14"/>
          <p:cNvGrpSpPr/>
          <p:nvPr/>
        </p:nvGrpSpPr>
        <p:grpSpPr>
          <a:xfrm>
            <a:off x="3933541" y="8003831"/>
            <a:ext cx="2162328" cy="515605"/>
            <a:chOff x="0" y="0"/>
            <a:chExt cx="569502" cy="135797"/>
          </a:xfrm>
        </p:grpSpPr>
        <p:sp>
          <p:nvSpPr>
            <p:cNvPr id="15" name="Freeform 15"/>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6" name="TextBox 16"/>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grpSp>
        <p:nvGrpSpPr>
          <p:cNvPr id="17" name="Group 17"/>
          <p:cNvGrpSpPr/>
          <p:nvPr/>
        </p:nvGrpSpPr>
        <p:grpSpPr>
          <a:xfrm>
            <a:off x="6354906" y="8003831"/>
            <a:ext cx="2162328" cy="515605"/>
            <a:chOff x="0" y="0"/>
            <a:chExt cx="569502" cy="135797"/>
          </a:xfrm>
        </p:grpSpPr>
        <p:sp>
          <p:nvSpPr>
            <p:cNvPr id="18" name="Freeform 18"/>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19" name="TextBox 19"/>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0" name="Freeform 20"/>
          <p:cNvSpPr/>
          <p:nvPr/>
        </p:nvSpPr>
        <p:spPr>
          <a:xfrm>
            <a:off x="12385527" y="6119739"/>
            <a:ext cx="5126836" cy="3409346"/>
          </a:xfrm>
          <a:custGeom>
            <a:avLst/>
            <a:gdLst/>
            <a:ahLst/>
            <a:cxnLst/>
            <a:rect l="l" t="t" r="r" b="b"/>
            <a:pathLst>
              <a:path w="5126836" h="3409346">
                <a:moveTo>
                  <a:pt x="0" y="0"/>
                </a:moveTo>
                <a:lnTo>
                  <a:pt x="5126837" y="0"/>
                </a:lnTo>
                <a:lnTo>
                  <a:pt x="5126837" y="3409347"/>
                </a:lnTo>
                <a:lnTo>
                  <a:pt x="0" y="3409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1512176" y="1709364"/>
            <a:ext cx="6611079"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3" name="TextBox 23"/>
          <p:cNvSpPr txBox="1"/>
          <p:nvPr/>
        </p:nvSpPr>
        <p:spPr>
          <a:xfrm>
            <a:off x="1906155"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4" name="TextBox 24"/>
          <p:cNvSpPr txBox="1"/>
          <p:nvPr/>
        </p:nvSpPr>
        <p:spPr>
          <a:xfrm>
            <a:off x="4327520"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5" name="TextBox 25"/>
          <p:cNvSpPr txBox="1"/>
          <p:nvPr/>
        </p:nvSpPr>
        <p:spPr>
          <a:xfrm>
            <a:off x="6748886" y="8076958"/>
            <a:ext cx="1374370" cy="331252"/>
          </a:xfrm>
          <a:prstGeom prst="rect">
            <a:avLst/>
          </a:prstGeom>
        </p:spPr>
        <p:txBody>
          <a:bodyPr lIns="0" tIns="0" rIns="0" bIns="0" rtlCol="0" anchor="t">
            <a:spAutoFit/>
          </a:bodyPr>
          <a:lstStyle/>
          <a:p>
            <a:pPr algn="ctr">
              <a:lnSpc>
                <a:spcPts val="2742"/>
              </a:lnSpc>
            </a:pPr>
            <a:r>
              <a:rPr lang="en-US" sz="1958" dirty="0">
                <a:solidFill>
                  <a:srgbClr val="084C6E"/>
                </a:solidFill>
                <a:latin typeface="Source Han Sans KR Bold"/>
                <a:ea typeface="Source Han Sans KR Bold"/>
              </a:rPr>
              <a:t>키워드 A</a:t>
            </a:r>
          </a:p>
        </p:txBody>
      </p:sp>
      <p:sp>
        <p:nvSpPr>
          <p:cNvPr id="26" name="TextBox 26"/>
          <p:cNvSpPr txBox="1"/>
          <p:nvPr/>
        </p:nvSpPr>
        <p:spPr>
          <a:xfrm>
            <a:off x="1512176" y="3023838"/>
            <a:ext cx="6192086" cy="3225162"/>
          </a:xfrm>
          <a:prstGeom prst="rect">
            <a:avLst/>
          </a:prstGeom>
        </p:spPr>
        <p:txBody>
          <a:bodyPr lIns="0" tIns="0" rIns="0" bIns="0" rtlCol="0" anchor="t">
            <a:spAutoFit/>
          </a:bodyPr>
          <a:lstStyle/>
          <a:p>
            <a:pPr>
              <a:lnSpc>
                <a:spcPts val="3249"/>
              </a:lnSpc>
            </a:pPr>
            <a:r>
              <a:rPr lang="en-US" sz="2031" dirty="0">
                <a:solidFill>
                  <a:srgbClr val="737373"/>
                </a:solidFill>
                <a:latin typeface="Public Sans"/>
              </a:rPr>
              <a:t>Lorem ipsum dolor sit amet, adipiscing elit, so eiusmod tempor incididunt ut labore et dolore magna aliqua. </a:t>
            </a:r>
          </a:p>
          <a:p>
            <a:pPr algn="l">
              <a:lnSpc>
                <a:spcPts val="3249"/>
              </a:lnSpc>
            </a:pPr>
            <a:r>
              <a:rPr lang="en-US" sz="2031" dirty="0">
                <a:solidFill>
                  <a:srgbClr val="737373"/>
                </a:solidFill>
                <a:latin typeface="Public Sans"/>
              </a:rPr>
              <a:t>Lorem ipsum dolor sit amet, adipiscing elit, so eiusmod tempor incididunt ut labore et dolore magna aliqua. Lorem ipsum dolor sit amet, adipiscing elit, so eiusmod tempor incididunt ut labore et dolore magna aliqua. </a:t>
            </a:r>
          </a:p>
        </p:txBody>
      </p:sp>
    </p:spTree>
    <p:extLst>
      <p:ext uri="{BB962C8B-B14F-4D97-AF65-F5344CB8AC3E}">
        <p14:creationId xmlns:p14="http://schemas.microsoft.com/office/powerpoint/2010/main" val="124714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22D341B-A88B-48B1-95C3-541BAD7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2"/>
            <a:ext cx="18298217" cy="10289432"/>
          </a:xfrm>
          <a:prstGeom prst="rect">
            <a:avLst/>
          </a:prstGeom>
        </p:spPr>
      </p:pic>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sp>
        <p:nvSpPr>
          <p:cNvPr id="15" name="Freeform 8">
            <a:extLst>
              <a:ext uri="{FF2B5EF4-FFF2-40B4-BE49-F238E27FC236}">
                <a16:creationId xmlns:a16="http://schemas.microsoft.com/office/drawing/2014/main" id="{B124FA62-A01C-47CD-BBD4-B4D5C25E3334}"/>
              </a:ext>
            </a:extLst>
          </p:cNvPr>
          <p:cNvSpPr/>
          <p:nvPr/>
        </p:nvSpPr>
        <p:spPr>
          <a:xfrm>
            <a:off x="5969774" y="4913145"/>
            <a:ext cx="609135" cy="609135"/>
          </a:xfrm>
          <a:custGeom>
            <a:avLst/>
            <a:gdLst/>
            <a:ahLst/>
            <a:cxnLst/>
            <a:rect l="l" t="t" r="r" b="b"/>
            <a:pathLst>
              <a:path w="609135" h="609135">
                <a:moveTo>
                  <a:pt x="0" y="0"/>
                </a:moveTo>
                <a:lnTo>
                  <a:pt x="609135" y="0"/>
                </a:lnTo>
                <a:lnTo>
                  <a:pt x="609135" y="609135"/>
                </a:lnTo>
                <a:lnTo>
                  <a:pt x="0" y="60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28">
            <a:extLst>
              <a:ext uri="{FF2B5EF4-FFF2-40B4-BE49-F238E27FC236}">
                <a16:creationId xmlns:a16="http://schemas.microsoft.com/office/drawing/2014/main" id="{266BAD0D-42A4-4F09-A7EF-AB262EF728E1}"/>
              </a:ext>
            </a:extLst>
          </p:cNvPr>
          <p:cNvSpPr txBox="1"/>
          <p:nvPr/>
        </p:nvSpPr>
        <p:spPr>
          <a:xfrm>
            <a:off x="6123508" y="5034236"/>
            <a:ext cx="639175" cy="400139"/>
          </a:xfrm>
          <a:prstGeom prst="rect">
            <a:avLst/>
          </a:prstGeom>
        </p:spPr>
        <p:txBody>
          <a:bodyPr lIns="0" tIns="0" rIns="0" bIns="0" rtlCol="0" anchor="t">
            <a:spAutoFit/>
          </a:bodyPr>
          <a:lstStyle/>
          <a:p>
            <a:pPr>
              <a:lnSpc>
                <a:spcPts val="3106"/>
              </a:lnSpc>
            </a:pPr>
            <a:r>
              <a:rPr lang="en-US" sz="2219" spc="-235" dirty="0">
                <a:solidFill>
                  <a:srgbClr val="F9FAFD"/>
                </a:solidFill>
                <a:latin typeface="Nanum Square Bold"/>
              </a:rPr>
              <a:t>01</a:t>
            </a:r>
          </a:p>
        </p:txBody>
      </p:sp>
      <p:sp>
        <p:nvSpPr>
          <p:cNvPr id="17" name="TextBox 33">
            <a:extLst>
              <a:ext uri="{FF2B5EF4-FFF2-40B4-BE49-F238E27FC236}">
                <a16:creationId xmlns:a16="http://schemas.microsoft.com/office/drawing/2014/main" id="{365274F8-636B-4898-8DD6-820E63F81224}"/>
              </a:ext>
            </a:extLst>
          </p:cNvPr>
          <p:cNvSpPr txBox="1"/>
          <p:nvPr/>
        </p:nvSpPr>
        <p:spPr>
          <a:xfrm>
            <a:off x="6840441" y="5003951"/>
            <a:ext cx="6331817" cy="474489"/>
          </a:xfrm>
          <a:prstGeom prst="rect">
            <a:avLst/>
          </a:prstGeom>
        </p:spPr>
        <p:txBody>
          <a:bodyPr lIns="0" tIns="0" rIns="0" bIns="0" rtlCol="0" anchor="t">
            <a:spAutoFit/>
          </a:bodyPr>
          <a:lstStyle/>
          <a:p>
            <a:pPr algn="just">
              <a:lnSpc>
                <a:spcPts val="3673"/>
              </a:lnSpc>
            </a:pPr>
            <a:r>
              <a:rPr lang="ko-KR" altLang="en-US" sz="3200" dirty="0">
                <a:solidFill>
                  <a:srgbClr val="3D3D3D"/>
                </a:solidFill>
                <a:latin typeface="Source Han Sans KR Medium" panose="020B0600000101010101" charset="-127"/>
                <a:ea typeface="Source Han Sans KR Medium" panose="020B0600000101010101" charset="-127"/>
              </a:rPr>
              <a:t>프로젝트 소개 </a:t>
            </a:r>
            <a:r>
              <a:rPr lang="en-US" altLang="ko-KR" sz="3061"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기획의도</a:t>
            </a:r>
            <a:r>
              <a:rPr lang="en-US" altLang="ko-KR" sz="2400" dirty="0">
                <a:solidFill>
                  <a:srgbClr val="3D3D3D"/>
                </a:solidFill>
                <a:latin typeface="Source Han Sans KR Medium" panose="020B0600000101010101" charset="-127"/>
                <a:ea typeface="Source Han Sans KR Medium" panose="020B0600000101010101" charset="-127"/>
              </a:rPr>
              <a:t>, </a:t>
            </a:r>
            <a:r>
              <a:rPr lang="ko-KR" altLang="en-US" sz="2400" dirty="0">
                <a:solidFill>
                  <a:srgbClr val="3D3D3D"/>
                </a:solidFill>
                <a:latin typeface="Source Han Sans KR Medium" panose="020B0600000101010101" charset="-127"/>
                <a:ea typeface="Source Han Sans KR Medium" panose="020B0600000101010101" charset="-127"/>
              </a:rPr>
              <a:t>서비스</a:t>
            </a:r>
            <a:endParaRPr lang="en-US" sz="2400" dirty="0">
              <a:solidFill>
                <a:srgbClr val="3D3D3D"/>
              </a:solidFill>
              <a:latin typeface="Source Han Sans KR Medium" panose="020B0600000101010101" charset="-127"/>
              <a:ea typeface="Source Han Sans KR Medium" panose="020B0600000101010101" charset="-127"/>
            </a:endParaRPr>
          </a:p>
        </p:txBody>
      </p:sp>
    </p:spTree>
    <p:extLst>
      <p:ext uri="{BB962C8B-B14F-4D97-AF65-F5344CB8AC3E}">
        <p14:creationId xmlns:p14="http://schemas.microsoft.com/office/powerpoint/2010/main" val="315805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115125" y="3117310"/>
            <a:ext cx="3583477" cy="1711688"/>
            <a:chOff x="0" y="0"/>
            <a:chExt cx="1498352" cy="715704"/>
          </a:xfrm>
        </p:grpSpPr>
        <p:sp>
          <p:nvSpPr>
            <p:cNvPr id="12" name="Freeform 12"/>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3" name="TextBox 13"/>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5273216" y="3117310"/>
            <a:ext cx="3583477" cy="1711688"/>
            <a:chOff x="0" y="0"/>
            <a:chExt cx="1498352" cy="715704"/>
          </a:xfrm>
        </p:grpSpPr>
        <p:sp>
          <p:nvSpPr>
            <p:cNvPr id="15" name="Freeform 15"/>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16" name="TextBox 16"/>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9431307" y="3117310"/>
            <a:ext cx="3583477" cy="1711688"/>
            <a:chOff x="0" y="0"/>
            <a:chExt cx="1498352" cy="715704"/>
          </a:xfrm>
        </p:grpSpPr>
        <p:sp>
          <p:nvSpPr>
            <p:cNvPr id="18" name="Freeform 18"/>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084C6E"/>
            </a:solidFill>
          </p:spPr>
        </p:sp>
        <p:sp>
          <p:nvSpPr>
            <p:cNvPr id="19" name="TextBox 19"/>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13589398" y="3117310"/>
            <a:ext cx="3583477" cy="1711688"/>
            <a:chOff x="0" y="0"/>
            <a:chExt cx="1498352" cy="715704"/>
          </a:xfrm>
        </p:grpSpPr>
        <p:sp>
          <p:nvSpPr>
            <p:cNvPr id="21" name="Freeform 21"/>
            <p:cNvSpPr/>
            <p:nvPr/>
          </p:nvSpPr>
          <p:spPr>
            <a:xfrm>
              <a:off x="0" y="0"/>
              <a:ext cx="1498352" cy="715704"/>
            </a:xfrm>
            <a:custGeom>
              <a:avLst/>
              <a:gdLst/>
              <a:ahLst/>
              <a:cxnLst/>
              <a:rect l="l" t="t" r="r" b="b"/>
              <a:pathLst>
                <a:path w="1498352" h="715704">
                  <a:moveTo>
                    <a:pt x="99381" y="0"/>
                  </a:moveTo>
                  <a:lnTo>
                    <a:pt x="1398971" y="0"/>
                  </a:lnTo>
                  <a:cubicBezTo>
                    <a:pt x="1453857" y="0"/>
                    <a:pt x="1498352" y="44494"/>
                    <a:pt x="1498352" y="99381"/>
                  </a:cubicBezTo>
                  <a:lnTo>
                    <a:pt x="1498352" y="616324"/>
                  </a:lnTo>
                  <a:cubicBezTo>
                    <a:pt x="1498352" y="671210"/>
                    <a:pt x="1453857" y="715704"/>
                    <a:pt x="1398971" y="715704"/>
                  </a:cubicBezTo>
                  <a:lnTo>
                    <a:pt x="99381" y="715704"/>
                  </a:lnTo>
                  <a:cubicBezTo>
                    <a:pt x="44494" y="715704"/>
                    <a:pt x="0" y="671210"/>
                    <a:pt x="0" y="616324"/>
                  </a:cubicBezTo>
                  <a:lnTo>
                    <a:pt x="0" y="99381"/>
                  </a:lnTo>
                  <a:cubicBezTo>
                    <a:pt x="0" y="44494"/>
                    <a:pt x="44494" y="0"/>
                    <a:pt x="99381" y="0"/>
                  </a:cubicBezTo>
                  <a:close/>
                </a:path>
              </a:pathLst>
            </a:custGeom>
            <a:solidFill>
              <a:srgbClr val="84BDDB"/>
            </a:solidFill>
          </p:spPr>
        </p:sp>
        <p:sp>
          <p:nvSpPr>
            <p:cNvPr id="22" name="TextBox 22"/>
            <p:cNvSpPr txBox="1"/>
            <p:nvPr/>
          </p:nvSpPr>
          <p:spPr>
            <a:xfrm>
              <a:off x="0" y="-47625"/>
              <a:ext cx="1498352" cy="763329"/>
            </a:xfrm>
            <a:prstGeom prst="rect">
              <a:avLst/>
            </a:prstGeom>
          </p:spPr>
          <p:txBody>
            <a:bodyPr lIns="254000" tIns="254000" rIns="254000" bIns="254000" rtlCol="0" anchor="ctr"/>
            <a:lstStyle/>
            <a:p>
              <a:pPr algn="ctr">
                <a:lnSpc>
                  <a:spcPts val="2100"/>
                </a:lnSpc>
              </a:pPr>
              <a:endParaRPr dirty="0"/>
            </a:p>
          </p:txBody>
        </p:sp>
      </p:grpSp>
      <p:sp>
        <p:nvSpPr>
          <p:cNvPr id="23" name="AutoShape 23"/>
          <p:cNvSpPr/>
          <p:nvPr/>
        </p:nvSpPr>
        <p:spPr>
          <a:xfrm flipV="1">
            <a:off x="4961665" y="3117310"/>
            <a:ext cx="0" cy="5725292"/>
          </a:xfrm>
          <a:prstGeom prst="line">
            <a:avLst/>
          </a:prstGeom>
          <a:ln w="9525" cap="flat">
            <a:solidFill>
              <a:srgbClr val="4E92B4"/>
            </a:solidFill>
            <a:prstDash val="sysDot"/>
            <a:headEnd type="none" w="sm" len="sm"/>
            <a:tailEnd type="none" w="sm" len="sm"/>
          </a:ln>
        </p:spPr>
      </p:sp>
      <p:sp>
        <p:nvSpPr>
          <p:cNvPr id="24" name="AutoShape 24"/>
          <p:cNvSpPr/>
          <p:nvPr/>
        </p:nvSpPr>
        <p:spPr>
          <a:xfrm flipV="1">
            <a:off x="9148762" y="3117310"/>
            <a:ext cx="0" cy="5725292"/>
          </a:xfrm>
          <a:prstGeom prst="line">
            <a:avLst/>
          </a:prstGeom>
          <a:ln w="9525" cap="flat">
            <a:solidFill>
              <a:srgbClr val="4E92B4"/>
            </a:solidFill>
            <a:prstDash val="sysDot"/>
            <a:headEnd type="none" w="sm" len="sm"/>
            <a:tailEnd type="none" w="sm" len="sm"/>
          </a:ln>
        </p:spPr>
      </p:sp>
      <p:sp>
        <p:nvSpPr>
          <p:cNvPr id="25" name="AutoShape 25"/>
          <p:cNvSpPr/>
          <p:nvPr/>
        </p:nvSpPr>
        <p:spPr>
          <a:xfrm flipV="1">
            <a:off x="13285653" y="3117310"/>
            <a:ext cx="0" cy="5725292"/>
          </a:xfrm>
          <a:prstGeom prst="line">
            <a:avLst/>
          </a:prstGeom>
          <a:ln w="9525" cap="flat">
            <a:solidFill>
              <a:srgbClr val="4E92B4"/>
            </a:solidFill>
            <a:prstDash val="sysDot"/>
            <a:headEnd type="none" w="sm" len="sm"/>
            <a:tailEnd type="none" w="sm" len="sm"/>
          </a:ln>
        </p:spPr>
      </p:sp>
      <p:sp>
        <p:nvSpPr>
          <p:cNvPr id="26" name="Freeform 26"/>
          <p:cNvSpPr/>
          <p:nvPr/>
        </p:nvSpPr>
        <p:spPr>
          <a:xfrm>
            <a:off x="76200" y="7787452"/>
            <a:ext cx="3644339" cy="2461448"/>
          </a:xfrm>
          <a:custGeom>
            <a:avLst/>
            <a:gdLst/>
            <a:ahLst/>
            <a:cxnLst/>
            <a:rect l="l" t="t" r="r" b="b"/>
            <a:pathLst>
              <a:path w="3644339" h="2461448">
                <a:moveTo>
                  <a:pt x="0" y="0"/>
                </a:moveTo>
                <a:lnTo>
                  <a:pt x="3644339" y="0"/>
                </a:lnTo>
                <a:lnTo>
                  <a:pt x="3644339" y="2461448"/>
                </a:lnTo>
                <a:lnTo>
                  <a:pt x="0" y="2461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1115125" y="1379102"/>
            <a:ext cx="552110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28" name="TextBox 28"/>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03</a:t>
            </a:r>
          </a:p>
        </p:txBody>
      </p:sp>
      <p:sp>
        <p:nvSpPr>
          <p:cNvPr id="29" name="TextBox 29"/>
          <p:cNvSpPr txBox="1"/>
          <p:nvPr/>
        </p:nvSpPr>
        <p:spPr>
          <a:xfrm>
            <a:off x="111512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0" name="TextBox 30"/>
          <p:cNvSpPr txBox="1"/>
          <p:nvPr/>
        </p:nvSpPr>
        <p:spPr>
          <a:xfrm>
            <a:off x="5429088"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1" name="TextBox 31"/>
          <p:cNvSpPr txBox="1"/>
          <p:nvPr/>
        </p:nvSpPr>
        <p:spPr>
          <a:xfrm>
            <a:off x="111512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2" name="TextBox 32"/>
          <p:cNvSpPr txBox="1"/>
          <p:nvPr/>
        </p:nvSpPr>
        <p:spPr>
          <a:xfrm>
            <a:off x="5429088"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3" name="TextBox 33"/>
          <p:cNvSpPr txBox="1"/>
          <p:nvPr/>
        </p:nvSpPr>
        <p:spPr>
          <a:xfrm>
            <a:off x="1381349"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4" name="TextBox 34"/>
          <p:cNvSpPr txBox="1"/>
          <p:nvPr/>
        </p:nvSpPr>
        <p:spPr>
          <a:xfrm>
            <a:off x="560654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5" name="TextBox 35"/>
          <p:cNvSpPr txBox="1"/>
          <p:nvPr/>
        </p:nvSpPr>
        <p:spPr>
          <a:xfrm>
            <a:off x="983174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6" name="TextBox 36"/>
          <p:cNvSpPr txBox="1"/>
          <p:nvPr/>
        </p:nvSpPr>
        <p:spPr>
          <a:xfrm>
            <a:off x="14056941"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37" name="TextBox 37"/>
          <p:cNvSpPr txBox="1"/>
          <p:nvPr/>
        </p:nvSpPr>
        <p:spPr>
          <a:xfrm>
            <a:off x="96202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38" name="TextBox 38"/>
          <p:cNvSpPr txBox="1"/>
          <p:nvPr/>
        </p:nvSpPr>
        <p:spPr>
          <a:xfrm>
            <a:off x="96202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39" name="TextBox 39"/>
          <p:cNvSpPr txBox="1"/>
          <p:nvPr/>
        </p:nvSpPr>
        <p:spPr>
          <a:xfrm>
            <a:off x="13785715"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40" name="TextBox 40"/>
          <p:cNvSpPr txBox="1"/>
          <p:nvPr/>
        </p:nvSpPr>
        <p:spPr>
          <a:xfrm>
            <a:off x="13785715"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1085850" y="3097643"/>
            <a:ext cx="3583477" cy="1674478"/>
            <a:chOff x="0" y="0"/>
            <a:chExt cx="1498352" cy="700146"/>
          </a:xfrm>
        </p:grpSpPr>
        <p:sp>
          <p:nvSpPr>
            <p:cNvPr id="12" name="Freeform 12"/>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13" name="TextBox 13"/>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14" name="Group 14"/>
          <p:cNvGrpSpPr/>
          <p:nvPr/>
        </p:nvGrpSpPr>
        <p:grpSpPr>
          <a:xfrm>
            <a:off x="1085850" y="4877090"/>
            <a:ext cx="3583477" cy="3445245"/>
            <a:chOff x="0" y="0"/>
            <a:chExt cx="1498352" cy="1440553"/>
          </a:xfrm>
        </p:grpSpPr>
        <p:sp>
          <p:nvSpPr>
            <p:cNvPr id="15" name="Freeform 15"/>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16" name="TextBox 16"/>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17" name="Group 17"/>
          <p:cNvGrpSpPr/>
          <p:nvPr/>
        </p:nvGrpSpPr>
        <p:grpSpPr>
          <a:xfrm>
            <a:off x="5243941" y="3097643"/>
            <a:ext cx="3583477" cy="1674478"/>
            <a:chOff x="0" y="0"/>
            <a:chExt cx="1498352" cy="700146"/>
          </a:xfrm>
        </p:grpSpPr>
        <p:sp>
          <p:nvSpPr>
            <p:cNvPr id="18" name="Freeform 18"/>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19" name="TextBox 19"/>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0" name="Group 20"/>
          <p:cNvGrpSpPr/>
          <p:nvPr/>
        </p:nvGrpSpPr>
        <p:grpSpPr>
          <a:xfrm>
            <a:off x="5243941" y="4877090"/>
            <a:ext cx="3583477" cy="3445245"/>
            <a:chOff x="0" y="0"/>
            <a:chExt cx="1498352" cy="1440553"/>
          </a:xfrm>
        </p:grpSpPr>
        <p:sp>
          <p:nvSpPr>
            <p:cNvPr id="21" name="Freeform 21"/>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2" name="TextBox 22"/>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3" name="Group 23"/>
          <p:cNvGrpSpPr/>
          <p:nvPr/>
        </p:nvGrpSpPr>
        <p:grpSpPr>
          <a:xfrm>
            <a:off x="9402032" y="3097643"/>
            <a:ext cx="3583477" cy="1674478"/>
            <a:chOff x="0" y="0"/>
            <a:chExt cx="1498352" cy="700146"/>
          </a:xfrm>
        </p:grpSpPr>
        <p:sp>
          <p:nvSpPr>
            <p:cNvPr id="24" name="Freeform 24"/>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0C6B9B"/>
            </a:solidFill>
            <a:ln w="9525" cap="sq">
              <a:solidFill>
                <a:srgbClr val="EAEAEA"/>
              </a:solidFill>
              <a:prstDash val="solid"/>
              <a:miter/>
            </a:ln>
          </p:spPr>
        </p:sp>
        <p:sp>
          <p:nvSpPr>
            <p:cNvPr id="25" name="TextBox 25"/>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26" name="Group 26"/>
          <p:cNvGrpSpPr/>
          <p:nvPr/>
        </p:nvGrpSpPr>
        <p:grpSpPr>
          <a:xfrm>
            <a:off x="9402032" y="4877090"/>
            <a:ext cx="3583477" cy="3445245"/>
            <a:chOff x="0" y="0"/>
            <a:chExt cx="1498352" cy="1440553"/>
          </a:xfrm>
        </p:grpSpPr>
        <p:sp>
          <p:nvSpPr>
            <p:cNvPr id="27" name="Freeform 27"/>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28" name="TextBox 28"/>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29" name="Group 29"/>
          <p:cNvGrpSpPr/>
          <p:nvPr/>
        </p:nvGrpSpPr>
        <p:grpSpPr>
          <a:xfrm>
            <a:off x="13560123" y="3097643"/>
            <a:ext cx="3583477" cy="1674478"/>
            <a:chOff x="0" y="0"/>
            <a:chExt cx="1498352" cy="700146"/>
          </a:xfrm>
        </p:grpSpPr>
        <p:sp>
          <p:nvSpPr>
            <p:cNvPr id="30" name="Freeform 30"/>
            <p:cNvSpPr/>
            <p:nvPr/>
          </p:nvSpPr>
          <p:spPr>
            <a:xfrm>
              <a:off x="0" y="0"/>
              <a:ext cx="1498352" cy="700146"/>
            </a:xfrm>
            <a:custGeom>
              <a:avLst/>
              <a:gdLst/>
              <a:ahLst/>
              <a:cxnLst/>
              <a:rect l="l" t="t" r="r" b="b"/>
              <a:pathLst>
                <a:path w="1498352" h="700146">
                  <a:moveTo>
                    <a:pt x="0" y="0"/>
                  </a:moveTo>
                  <a:lnTo>
                    <a:pt x="1498352" y="0"/>
                  </a:lnTo>
                  <a:lnTo>
                    <a:pt x="1498352" y="700146"/>
                  </a:lnTo>
                  <a:lnTo>
                    <a:pt x="0" y="700146"/>
                  </a:lnTo>
                  <a:close/>
                </a:path>
              </a:pathLst>
            </a:custGeom>
            <a:solidFill>
              <a:srgbClr val="84BDDB"/>
            </a:solidFill>
            <a:ln w="9525" cap="sq">
              <a:solidFill>
                <a:srgbClr val="EAEAEA"/>
              </a:solidFill>
              <a:prstDash val="solid"/>
              <a:miter/>
            </a:ln>
          </p:spPr>
        </p:sp>
        <p:sp>
          <p:nvSpPr>
            <p:cNvPr id="31" name="TextBox 31"/>
            <p:cNvSpPr txBox="1"/>
            <p:nvPr/>
          </p:nvSpPr>
          <p:spPr>
            <a:xfrm>
              <a:off x="0" y="-47625"/>
              <a:ext cx="1498352" cy="747771"/>
            </a:xfrm>
            <a:prstGeom prst="rect">
              <a:avLst/>
            </a:prstGeom>
          </p:spPr>
          <p:txBody>
            <a:bodyPr lIns="254000" tIns="254000" rIns="254000" bIns="254000" rtlCol="0" anchor="ctr"/>
            <a:lstStyle/>
            <a:p>
              <a:pPr algn="ctr">
                <a:lnSpc>
                  <a:spcPts val="2100"/>
                </a:lnSpc>
              </a:pPr>
              <a:endParaRPr dirty="0"/>
            </a:p>
          </p:txBody>
        </p:sp>
      </p:grpSp>
      <p:grpSp>
        <p:nvGrpSpPr>
          <p:cNvPr id="32" name="Group 32"/>
          <p:cNvGrpSpPr/>
          <p:nvPr/>
        </p:nvGrpSpPr>
        <p:grpSpPr>
          <a:xfrm>
            <a:off x="13560123" y="4877090"/>
            <a:ext cx="3583477" cy="3445245"/>
            <a:chOff x="0" y="0"/>
            <a:chExt cx="1498352" cy="1440553"/>
          </a:xfrm>
        </p:grpSpPr>
        <p:sp>
          <p:nvSpPr>
            <p:cNvPr id="33" name="Freeform 33"/>
            <p:cNvSpPr/>
            <p:nvPr/>
          </p:nvSpPr>
          <p:spPr>
            <a:xfrm>
              <a:off x="0" y="0"/>
              <a:ext cx="1498352" cy="1440553"/>
            </a:xfrm>
            <a:custGeom>
              <a:avLst/>
              <a:gdLst/>
              <a:ahLst/>
              <a:cxnLst/>
              <a:rect l="l" t="t" r="r" b="b"/>
              <a:pathLst>
                <a:path w="1498352" h="1440553">
                  <a:moveTo>
                    <a:pt x="0" y="0"/>
                  </a:moveTo>
                  <a:lnTo>
                    <a:pt x="1498352" y="0"/>
                  </a:lnTo>
                  <a:lnTo>
                    <a:pt x="1498352" y="1440553"/>
                  </a:lnTo>
                  <a:lnTo>
                    <a:pt x="0" y="1440553"/>
                  </a:lnTo>
                  <a:close/>
                </a:path>
              </a:pathLst>
            </a:custGeom>
            <a:solidFill>
              <a:srgbClr val="FAFAFA"/>
            </a:solidFill>
            <a:ln w="9525" cap="sq">
              <a:solidFill>
                <a:srgbClr val="EBEBEB"/>
              </a:solidFill>
              <a:prstDash val="solid"/>
              <a:miter/>
            </a:ln>
          </p:spPr>
        </p:sp>
        <p:sp>
          <p:nvSpPr>
            <p:cNvPr id="34" name="TextBox 34"/>
            <p:cNvSpPr txBox="1"/>
            <p:nvPr/>
          </p:nvSpPr>
          <p:spPr>
            <a:xfrm>
              <a:off x="0" y="-47625"/>
              <a:ext cx="1498352" cy="1488178"/>
            </a:xfrm>
            <a:prstGeom prst="rect">
              <a:avLst/>
            </a:prstGeom>
          </p:spPr>
          <p:txBody>
            <a:bodyPr lIns="254000" tIns="254000" rIns="254000" bIns="254000" rtlCol="0" anchor="ctr"/>
            <a:lstStyle/>
            <a:p>
              <a:pPr algn="ctr">
                <a:lnSpc>
                  <a:spcPts val="2100"/>
                </a:lnSpc>
              </a:pPr>
              <a:endParaRPr dirty="0"/>
            </a:p>
          </p:txBody>
        </p:sp>
      </p:grpSp>
      <p:grpSp>
        <p:nvGrpSpPr>
          <p:cNvPr id="35" name="Group 35"/>
          <p:cNvGrpSpPr/>
          <p:nvPr/>
        </p:nvGrpSpPr>
        <p:grpSpPr>
          <a:xfrm>
            <a:off x="2542805" y="2752646"/>
            <a:ext cx="669567" cy="66956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38" name="Group 38"/>
          <p:cNvGrpSpPr/>
          <p:nvPr/>
        </p:nvGrpSpPr>
        <p:grpSpPr>
          <a:xfrm>
            <a:off x="10856243" y="2752646"/>
            <a:ext cx="669567" cy="66956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B9B"/>
            </a:solidFill>
            <a:ln w="28575" cap="sq">
              <a:solidFill>
                <a:srgbClr val="FFFFFF"/>
              </a:solidFill>
              <a:prstDash val="solid"/>
              <a:miter/>
            </a:ln>
          </p:spPr>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1" name="Group 41"/>
          <p:cNvGrpSpPr/>
          <p:nvPr/>
        </p:nvGrpSpPr>
        <p:grpSpPr>
          <a:xfrm>
            <a:off x="6700896" y="2752646"/>
            <a:ext cx="669567" cy="66956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grpSp>
        <p:nvGrpSpPr>
          <p:cNvPr id="44" name="Group 44"/>
          <p:cNvGrpSpPr/>
          <p:nvPr/>
        </p:nvGrpSpPr>
        <p:grpSpPr>
          <a:xfrm>
            <a:off x="15033384" y="2752646"/>
            <a:ext cx="669567" cy="66956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BDDB"/>
            </a:solidFill>
            <a:ln w="28575" cap="sq">
              <a:solidFill>
                <a:srgbClr val="FFFFFF"/>
              </a:solidFill>
              <a:prstDash val="solid"/>
              <a:miter/>
            </a:ln>
          </p:spPr>
        </p:sp>
        <p:sp>
          <p:nvSpPr>
            <p:cNvPr id="46" name="TextBox 46"/>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dirty="0"/>
            </a:p>
          </p:txBody>
        </p:sp>
      </p:grpSp>
      <p:sp>
        <p:nvSpPr>
          <p:cNvPr id="47" name="Freeform 47"/>
          <p:cNvSpPr/>
          <p:nvPr/>
        </p:nvSpPr>
        <p:spPr>
          <a:xfrm>
            <a:off x="14360838" y="7770992"/>
            <a:ext cx="3927162" cy="2591927"/>
          </a:xfrm>
          <a:custGeom>
            <a:avLst/>
            <a:gdLst/>
            <a:ahLst/>
            <a:cxnLst/>
            <a:rect l="l" t="t" r="r" b="b"/>
            <a:pathLst>
              <a:path w="3927162" h="2591927">
                <a:moveTo>
                  <a:pt x="0" y="0"/>
                </a:moveTo>
                <a:lnTo>
                  <a:pt x="3927162" y="0"/>
                </a:lnTo>
                <a:lnTo>
                  <a:pt x="3927162" y="2591927"/>
                </a:lnTo>
                <a:lnTo>
                  <a:pt x="0" y="2591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8" name="TextBox 48"/>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
        <p:nvSpPr>
          <p:cNvPr id="49" name="TextBox 49"/>
          <p:cNvSpPr txBox="1"/>
          <p:nvPr/>
        </p:nvSpPr>
        <p:spPr>
          <a:xfrm>
            <a:off x="2558001"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01</a:t>
            </a:r>
          </a:p>
        </p:txBody>
      </p:sp>
      <p:sp>
        <p:nvSpPr>
          <p:cNvPr id="50" name="TextBox 50"/>
          <p:cNvSpPr txBox="1"/>
          <p:nvPr/>
        </p:nvSpPr>
        <p:spPr>
          <a:xfrm>
            <a:off x="10871439"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03</a:t>
            </a:r>
          </a:p>
        </p:txBody>
      </p:sp>
      <p:sp>
        <p:nvSpPr>
          <p:cNvPr id="51" name="TextBox 51"/>
          <p:cNvSpPr txBox="1"/>
          <p:nvPr/>
        </p:nvSpPr>
        <p:spPr>
          <a:xfrm>
            <a:off x="6716092"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02</a:t>
            </a:r>
          </a:p>
        </p:txBody>
      </p:sp>
      <p:sp>
        <p:nvSpPr>
          <p:cNvPr id="52" name="TextBox 52"/>
          <p:cNvSpPr txBox="1"/>
          <p:nvPr/>
        </p:nvSpPr>
        <p:spPr>
          <a:xfrm>
            <a:off x="15048580" y="2873414"/>
            <a:ext cx="639175" cy="400832"/>
          </a:xfrm>
          <a:prstGeom prst="rect">
            <a:avLst/>
          </a:prstGeom>
        </p:spPr>
        <p:txBody>
          <a:bodyPr lIns="0" tIns="0" rIns="0" bIns="0" rtlCol="0" anchor="t">
            <a:spAutoFit/>
          </a:bodyPr>
          <a:lstStyle/>
          <a:p>
            <a:pPr algn="ctr">
              <a:lnSpc>
                <a:spcPts val="3106"/>
              </a:lnSpc>
            </a:pPr>
            <a:r>
              <a:rPr lang="en-US" sz="2219" spc="-235" dirty="0">
                <a:solidFill>
                  <a:srgbClr val="F9FAFD"/>
                </a:solidFill>
                <a:latin typeface="Nanum Square Bold"/>
              </a:rPr>
              <a:t>04</a:t>
            </a:r>
          </a:p>
        </p:txBody>
      </p:sp>
      <p:sp>
        <p:nvSpPr>
          <p:cNvPr id="53" name="TextBox 53"/>
          <p:cNvSpPr txBox="1"/>
          <p:nvPr/>
        </p:nvSpPr>
        <p:spPr>
          <a:xfrm>
            <a:off x="1162750"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4" name="TextBox 54"/>
          <p:cNvSpPr txBox="1"/>
          <p:nvPr/>
        </p:nvSpPr>
        <p:spPr>
          <a:xfrm>
            <a:off x="5282391"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55" name="TextBox 55"/>
          <p:cNvSpPr txBox="1"/>
          <p:nvPr/>
        </p:nvSpPr>
        <p:spPr>
          <a:xfrm>
            <a:off x="1162750"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6" name="TextBox 56"/>
          <p:cNvSpPr txBox="1"/>
          <p:nvPr/>
        </p:nvSpPr>
        <p:spPr>
          <a:xfrm>
            <a:off x="5282391"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57" name="TextBox 57"/>
          <p:cNvSpPr txBox="1"/>
          <p:nvPr/>
        </p:nvSpPr>
        <p:spPr>
          <a:xfrm>
            <a:off x="1428974"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8" name="TextBox 58"/>
          <p:cNvSpPr txBox="1"/>
          <p:nvPr/>
        </p:nvSpPr>
        <p:spPr>
          <a:xfrm>
            <a:off x="5548616"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59" name="TextBox 59"/>
          <p:cNvSpPr txBox="1"/>
          <p:nvPr/>
        </p:nvSpPr>
        <p:spPr>
          <a:xfrm>
            <a:off x="9402032"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0" name="TextBox 60"/>
          <p:cNvSpPr txBox="1"/>
          <p:nvPr/>
        </p:nvSpPr>
        <p:spPr>
          <a:xfrm>
            <a:off x="9402032"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1" name="TextBox 61"/>
          <p:cNvSpPr txBox="1"/>
          <p:nvPr/>
        </p:nvSpPr>
        <p:spPr>
          <a:xfrm>
            <a:off x="9668257"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2" name="TextBox 62"/>
          <p:cNvSpPr txBox="1"/>
          <p:nvPr/>
        </p:nvSpPr>
        <p:spPr>
          <a:xfrm>
            <a:off x="13521674" y="6081778"/>
            <a:ext cx="3252251" cy="495336"/>
          </a:xfrm>
          <a:prstGeom prst="rect">
            <a:avLst/>
          </a:prstGeom>
        </p:spPr>
        <p:txBody>
          <a:bodyPr lIns="0" tIns="0" rIns="0" bIns="0" rtlCol="0" anchor="t">
            <a:spAutoFit/>
          </a:bodyPr>
          <a:lstStyle/>
          <a:p>
            <a:pPr algn="ctr">
              <a:lnSpc>
                <a:spcPts val="1957"/>
              </a:lnSpc>
            </a:pPr>
            <a:r>
              <a:rPr lang="en-US" sz="1505" dirty="0">
                <a:solidFill>
                  <a:srgbClr val="000000"/>
                </a:solidFill>
                <a:ea typeface="Arita Dotum Medium"/>
              </a:rPr>
              <a:t>주용에 대한 설명을</a:t>
            </a:r>
          </a:p>
          <a:p>
            <a:pPr algn="ctr">
              <a:lnSpc>
                <a:spcPts val="1957"/>
              </a:lnSpc>
            </a:pPr>
            <a:r>
              <a:rPr lang="en-US" sz="1505" dirty="0">
                <a:solidFill>
                  <a:srgbClr val="000000"/>
                </a:solidFill>
                <a:ea typeface="Arita Dotum Medium"/>
              </a:rPr>
              <a:t>입력하세요</a:t>
            </a:r>
          </a:p>
        </p:txBody>
      </p:sp>
      <p:sp>
        <p:nvSpPr>
          <p:cNvPr id="63" name="TextBox 63"/>
          <p:cNvSpPr txBox="1"/>
          <p:nvPr/>
        </p:nvSpPr>
        <p:spPr>
          <a:xfrm>
            <a:off x="13521674" y="5596256"/>
            <a:ext cx="3252251" cy="341464"/>
          </a:xfrm>
          <a:prstGeom prst="rect">
            <a:avLst/>
          </a:prstGeom>
        </p:spPr>
        <p:txBody>
          <a:bodyPr lIns="0" tIns="0" rIns="0" bIns="0" rtlCol="0" anchor="t">
            <a:spAutoFit/>
          </a:bodyPr>
          <a:lstStyle/>
          <a:p>
            <a:pPr algn="ctr">
              <a:lnSpc>
                <a:spcPts val="2668"/>
              </a:lnSpc>
            </a:pPr>
            <a:r>
              <a:rPr lang="en-US" sz="2053" dirty="0">
                <a:solidFill>
                  <a:srgbClr val="000000"/>
                </a:solidFill>
                <a:latin typeface="Arita Dotum Semi-Bold"/>
                <a:ea typeface="Arita Dotum Semi-Bold"/>
              </a:rPr>
              <a:t>주요 내용 1</a:t>
            </a:r>
          </a:p>
        </p:txBody>
      </p:sp>
      <p:sp>
        <p:nvSpPr>
          <p:cNvPr id="64" name="TextBox 64"/>
          <p:cNvSpPr txBox="1"/>
          <p:nvPr/>
        </p:nvSpPr>
        <p:spPr>
          <a:xfrm>
            <a:off x="13787898" y="3792496"/>
            <a:ext cx="2965953" cy="331252"/>
          </a:xfrm>
          <a:prstGeom prst="rect">
            <a:avLst/>
          </a:prstGeom>
        </p:spPr>
        <p:txBody>
          <a:bodyPr lIns="0" tIns="0" rIns="0" bIns="0" rtlCol="0" anchor="t">
            <a:spAutoFit/>
          </a:bodyPr>
          <a:lstStyle/>
          <a:p>
            <a:pPr algn="ctr">
              <a:lnSpc>
                <a:spcPts val="2742"/>
              </a:lnSpc>
            </a:pPr>
            <a:r>
              <a:rPr lang="en-US" sz="1958" dirty="0">
                <a:solidFill>
                  <a:srgbClr val="FFFFFF"/>
                </a:solidFill>
                <a:latin typeface="Source Han Sans KR Bold"/>
                <a:ea typeface="Source Han Sans KR Bold"/>
              </a:rPr>
              <a:t>주재에 대해 입력해주세요.</a:t>
            </a:r>
          </a:p>
        </p:txBody>
      </p:sp>
      <p:sp>
        <p:nvSpPr>
          <p:cNvPr id="65" name="TextBox 65"/>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617820" y="615017"/>
            <a:ext cx="7377935" cy="9056966"/>
            <a:chOff x="0" y="0"/>
            <a:chExt cx="3191741" cy="3918101"/>
          </a:xfrm>
        </p:grpSpPr>
        <p:sp>
          <p:nvSpPr>
            <p:cNvPr id="12" name="Freeform 12"/>
            <p:cNvSpPr/>
            <p:nvPr/>
          </p:nvSpPr>
          <p:spPr>
            <a:xfrm>
              <a:off x="0" y="0"/>
              <a:ext cx="3191741" cy="3918101"/>
            </a:xfrm>
            <a:custGeom>
              <a:avLst/>
              <a:gdLst/>
              <a:ahLst/>
              <a:cxnLst/>
              <a:rect l="l" t="t" r="r" b="b"/>
              <a:pathLst>
                <a:path w="3191741" h="3918101">
                  <a:moveTo>
                    <a:pt x="0" y="0"/>
                  </a:moveTo>
                  <a:lnTo>
                    <a:pt x="3191741" y="0"/>
                  </a:lnTo>
                  <a:lnTo>
                    <a:pt x="3191741" y="3918101"/>
                  </a:lnTo>
                  <a:lnTo>
                    <a:pt x="0" y="3918101"/>
                  </a:lnTo>
                  <a:close/>
                </a:path>
              </a:pathLst>
            </a:custGeom>
            <a:solidFill>
              <a:srgbClr val="E9F6FF"/>
            </a:solidFill>
          </p:spPr>
        </p:sp>
        <p:sp>
          <p:nvSpPr>
            <p:cNvPr id="13" name="TextBox 13"/>
            <p:cNvSpPr txBox="1"/>
            <p:nvPr/>
          </p:nvSpPr>
          <p:spPr>
            <a:xfrm>
              <a:off x="0" y="-47625"/>
              <a:ext cx="3191741" cy="3965726"/>
            </a:xfrm>
            <a:prstGeom prst="rect">
              <a:avLst/>
            </a:prstGeom>
          </p:spPr>
          <p:txBody>
            <a:bodyPr lIns="254000" tIns="254000" rIns="254000" bIns="254000" rtlCol="0" anchor="ctr"/>
            <a:lstStyle/>
            <a:p>
              <a:pPr algn="ctr">
                <a:lnSpc>
                  <a:spcPts val="2100"/>
                </a:lnSpc>
              </a:pPr>
              <a:endParaRPr dirty="0"/>
            </a:p>
          </p:txBody>
        </p:sp>
      </p:grpSp>
      <p:pic>
        <p:nvPicPr>
          <p:cNvPr id="14" name="Picture 14"/>
          <p:cNvPicPr>
            <a:picLocks noChangeAspect="1"/>
          </p:cNvPicPr>
          <p:nvPr/>
        </p:nvPicPr>
        <p:blipFill>
          <a:blip r:embed="rId2"/>
          <a:stretch>
            <a:fillRect/>
          </a:stretch>
        </p:blipFill>
        <p:spPr>
          <a:xfrm>
            <a:off x="9047736" y="1962615"/>
            <a:ext cx="7854458" cy="7550247"/>
          </a:xfrm>
          <a:prstGeom prst="rect">
            <a:avLst/>
          </a:prstGeom>
        </p:spPr>
      </p:pic>
      <p:sp>
        <p:nvSpPr>
          <p:cNvPr id="15" name="Freeform 15"/>
          <p:cNvSpPr/>
          <p:nvPr/>
        </p:nvSpPr>
        <p:spPr>
          <a:xfrm>
            <a:off x="6213032" y="7063430"/>
            <a:ext cx="1378932" cy="1663186"/>
          </a:xfrm>
          <a:custGeom>
            <a:avLst/>
            <a:gdLst/>
            <a:ahLst/>
            <a:cxnLst/>
            <a:rect l="l" t="t" r="r" b="b"/>
            <a:pathLst>
              <a:path w="1378932" h="1663186">
                <a:moveTo>
                  <a:pt x="0" y="0"/>
                </a:moveTo>
                <a:lnTo>
                  <a:pt x="1378933" y="0"/>
                </a:lnTo>
                <a:lnTo>
                  <a:pt x="1378933" y="1663186"/>
                </a:lnTo>
                <a:lnTo>
                  <a:pt x="0" y="1663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06</a:t>
            </a:r>
          </a:p>
        </p:txBody>
      </p:sp>
      <p:sp>
        <p:nvSpPr>
          <p:cNvPr id="17" name="TextBox 17"/>
          <p:cNvSpPr txBox="1"/>
          <p:nvPr/>
        </p:nvSpPr>
        <p:spPr>
          <a:xfrm>
            <a:off x="1086550" y="2702878"/>
            <a:ext cx="5459217"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기대효과  세부내용을  입력해주세요</a:t>
            </a:r>
          </a:p>
        </p:txBody>
      </p:sp>
      <p:sp>
        <p:nvSpPr>
          <p:cNvPr id="18" name="TextBox 18"/>
          <p:cNvSpPr txBox="1"/>
          <p:nvPr/>
        </p:nvSpPr>
        <p:spPr>
          <a:xfrm>
            <a:off x="928721" y="3308185"/>
            <a:ext cx="5907103" cy="1431798"/>
          </a:xfrm>
          <a:prstGeom prst="rect">
            <a:avLst/>
          </a:prstGeom>
        </p:spPr>
        <p:txBody>
          <a:bodyPr lIns="0" tIns="0" rIns="0" bIns="0" rtlCol="0" anchor="t">
            <a:spAutoFit/>
          </a:bodyPr>
          <a:lstStyle/>
          <a:p>
            <a:pPr marL="388618" lvl="1" indent="-194309">
              <a:lnSpc>
                <a:spcPts val="2285"/>
              </a:lnSpc>
              <a:buFont typeface="Arial"/>
              <a:buChar char="•"/>
            </a:pPr>
            <a:r>
              <a:rPr lang="en-US" sz="1799" dirty="0">
                <a:solidFill>
                  <a:srgbClr val="3D3D3D"/>
                </a:solidFill>
                <a:ea typeface="Nanum Gothic Bold"/>
              </a:rPr>
              <a:t>비즈니스 수익과 총 경비 간의 비교 현황을 </a:t>
            </a:r>
          </a:p>
          <a:p>
            <a:pPr marL="388618" lvl="1" indent="-194309">
              <a:lnSpc>
                <a:spcPts val="2285"/>
              </a:lnSpc>
              <a:buFont typeface="Arial"/>
              <a:buChar char="•"/>
            </a:pPr>
            <a:r>
              <a:rPr lang="en-US" sz="1799" dirty="0">
                <a:solidFill>
                  <a:srgbClr val="3D3D3D"/>
                </a:solidFill>
                <a:latin typeface="Nanum Gothic Bold"/>
                <a:ea typeface="Nanum Gothic Bold"/>
              </a:rPr>
              <a:t>반영하려면 차트를 수정하세요.</a:t>
            </a:r>
          </a:p>
          <a:p>
            <a:pPr>
              <a:lnSpc>
                <a:spcPts val="2285"/>
              </a:lnSpc>
            </a:pPr>
            <a:endParaRPr lang="en-US" sz="1799" dirty="0">
              <a:solidFill>
                <a:srgbClr val="3D3D3D"/>
              </a:solidFill>
              <a:latin typeface="Nanum Gothic Bold"/>
              <a:ea typeface="Nanum Gothic Bold"/>
            </a:endParaRPr>
          </a:p>
          <a:p>
            <a:pPr marL="388618" lvl="1" indent="-194309">
              <a:lnSpc>
                <a:spcPts val="2285"/>
              </a:lnSpc>
              <a:buFont typeface="Arial"/>
              <a:buChar char="•"/>
            </a:pPr>
            <a:r>
              <a:rPr lang="en-US" sz="1799" dirty="0">
                <a:solidFill>
                  <a:srgbClr val="3D3D3D"/>
                </a:solidFill>
                <a:latin typeface="Nanum Gothic Bold"/>
                <a:ea typeface="Nanum Gothic Bold"/>
              </a:rPr>
              <a:t>관찰 결과를 간결하게 설명하세요.</a:t>
            </a:r>
          </a:p>
          <a:p>
            <a:pPr>
              <a:lnSpc>
                <a:spcPts val="2285"/>
              </a:lnSpc>
            </a:pPr>
            <a:endParaRPr lang="en-US" sz="1799" dirty="0">
              <a:solidFill>
                <a:srgbClr val="3D3D3D"/>
              </a:solidFill>
              <a:latin typeface="Nanum Gothic Bold"/>
              <a:ea typeface="Nanum Gothic Bold"/>
            </a:endParaRPr>
          </a:p>
        </p:txBody>
      </p:sp>
      <p:sp>
        <p:nvSpPr>
          <p:cNvPr id="19" name="TextBox 19"/>
          <p:cNvSpPr txBox="1"/>
          <p:nvPr/>
        </p:nvSpPr>
        <p:spPr>
          <a:xfrm>
            <a:off x="1115125" y="1379102"/>
            <a:ext cx="6041232" cy="745345"/>
          </a:xfrm>
          <a:prstGeom prst="rect">
            <a:avLst/>
          </a:prstGeom>
        </p:spPr>
        <p:txBody>
          <a:bodyPr lIns="0" tIns="0" rIns="0" bIns="0" rtlCol="0" anchor="t">
            <a:spAutoFit/>
          </a:bodyPr>
          <a:lstStyle/>
          <a:p>
            <a:pPr>
              <a:lnSpc>
                <a:spcPts val="6167"/>
              </a:lnSpc>
              <a:spcBef>
                <a:spcPct val="0"/>
              </a:spcBef>
            </a:pPr>
            <a:r>
              <a:rPr lang="en-US" sz="4405" dirty="0">
                <a:solidFill>
                  <a:srgbClr val="474747"/>
                </a:solidFill>
                <a:ea typeface="Source Han Sans KR Bold"/>
              </a:rPr>
              <a:t>제목을 적어주세요</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234306"/>
            <a:chOff x="0" y="0"/>
            <a:chExt cx="7911505" cy="2264394"/>
          </a:xfrm>
        </p:grpSpPr>
        <p:sp>
          <p:nvSpPr>
            <p:cNvPr id="3" name="Freeform 3"/>
            <p:cNvSpPr/>
            <p:nvPr/>
          </p:nvSpPr>
          <p:spPr>
            <a:xfrm>
              <a:off x="0" y="0"/>
              <a:ext cx="7911505" cy="2264394"/>
            </a:xfrm>
            <a:custGeom>
              <a:avLst/>
              <a:gdLst/>
              <a:ahLst/>
              <a:cxnLst/>
              <a:rect l="l" t="t" r="r" b="b"/>
              <a:pathLst>
                <a:path w="7911505" h="2264394">
                  <a:moveTo>
                    <a:pt x="0" y="0"/>
                  </a:moveTo>
                  <a:lnTo>
                    <a:pt x="7911505" y="0"/>
                  </a:lnTo>
                  <a:lnTo>
                    <a:pt x="7911505" y="2264394"/>
                  </a:lnTo>
                  <a:lnTo>
                    <a:pt x="0" y="2264394"/>
                  </a:lnTo>
                  <a:close/>
                </a:path>
              </a:pathLst>
            </a:custGeom>
            <a:solidFill>
              <a:srgbClr val="4E92B4"/>
            </a:solidFill>
          </p:spPr>
        </p:sp>
        <p:sp>
          <p:nvSpPr>
            <p:cNvPr id="4" name="TextBox 4"/>
            <p:cNvSpPr txBox="1"/>
            <p:nvPr/>
          </p:nvSpPr>
          <p:spPr>
            <a:xfrm>
              <a:off x="0" y="-47625"/>
              <a:ext cx="7911505" cy="2312019"/>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15119369" y="507913"/>
            <a:ext cx="1424364" cy="854138"/>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TextBox 11"/>
          <p:cNvSpPr txBox="1"/>
          <p:nvPr/>
        </p:nvSpPr>
        <p:spPr>
          <a:xfrm>
            <a:off x="5437107" y="802023"/>
            <a:ext cx="7068387" cy="745345"/>
          </a:xfrm>
          <a:prstGeom prst="rect">
            <a:avLst/>
          </a:prstGeom>
        </p:spPr>
        <p:txBody>
          <a:bodyPr lIns="0" tIns="0" rIns="0" bIns="0" rtlCol="0" anchor="t">
            <a:spAutoFit/>
          </a:bodyPr>
          <a:lstStyle/>
          <a:p>
            <a:pPr algn="ctr">
              <a:lnSpc>
                <a:spcPts val="6167"/>
              </a:lnSpc>
              <a:spcBef>
                <a:spcPct val="0"/>
              </a:spcBef>
            </a:pPr>
            <a:r>
              <a:rPr lang="en-US" sz="4405" dirty="0">
                <a:solidFill>
                  <a:srgbClr val="474747"/>
                </a:solidFill>
                <a:ea typeface="Source Han Sans KR Bold"/>
              </a:rPr>
              <a:t>결론 및 추진 방향</a:t>
            </a:r>
          </a:p>
        </p:txBody>
      </p:sp>
      <p:sp>
        <p:nvSpPr>
          <p:cNvPr id="12" name="TextBox 12"/>
          <p:cNvSpPr txBox="1"/>
          <p:nvPr/>
        </p:nvSpPr>
        <p:spPr>
          <a:xfrm>
            <a:off x="1988097" y="2823648"/>
            <a:ext cx="4346712" cy="333756"/>
          </a:xfrm>
          <a:prstGeom prst="rect">
            <a:avLst/>
          </a:prstGeom>
        </p:spPr>
        <p:txBody>
          <a:bodyPr lIns="0" tIns="0" rIns="0" bIns="0" rtlCol="0" anchor="t">
            <a:spAutoFit/>
          </a:bodyPr>
          <a:lstStyle/>
          <a:p>
            <a:pPr algn="r">
              <a:lnSpc>
                <a:spcPts val="2666"/>
              </a:lnSpc>
            </a:pPr>
            <a:r>
              <a:rPr lang="en-US" sz="2099" dirty="0">
                <a:solidFill>
                  <a:srgbClr val="3D3D3D"/>
                </a:solidFill>
                <a:ea typeface="Nanum Gothic Bold"/>
              </a:rPr>
              <a:t>세부내용을  입력해주세요</a:t>
            </a:r>
          </a:p>
        </p:txBody>
      </p:sp>
      <p:sp>
        <p:nvSpPr>
          <p:cNvPr id="13" name="TextBox 13"/>
          <p:cNvSpPr txBox="1"/>
          <p:nvPr/>
        </p:nvSpPr>
        <p:spPr>
          <a:xfrm>
            <a:off x="1019175" y="5373216"/>
            <a:ext cx="3982362" cy="333756"/>
          </a:xfrm>
          <a:prstGeom prst="rect">
            <a:avLst/>
          </a:prstGeom>
        </p:spPr>
        <p:txBody>
          <a:bodyPr lIns="0" tIns="0" rIns="0" bIns="0" rtlCol="0" anchor="t">
            <a:spAutoFit/>
          </a:bodyPr>
          <a:lstStyle/>
          <a:p>
            <a:pPr algn="r">
              <a:lnSpc>
                <a:spcPts val="2666"/>
              </a:lnSpc>
            </a:pPr>
            <a:r>
              <a:rPr lang="en-US" sz="2099" dirty="0">
                <a:solidFill>
                  <a:srgbClr val="3D3D3D"/>
                </a:solidFill>
                <a:ea typeface="Nanum Gothic Bold"/>
              </a:rPr>
              <a:t>세부내용을  입력해주세요</a:t>
            </a:r>
          </a:p>
        </p:txBody>
      </p:sp>
      <p:sp>
        <p:nvSpPr>
          <p:cNvPr id="14" name="TextBox 14"/>
          <p:cNvSpPr txBox="1"/>
          <p:nvPr/>
        </p:nvSpPr>
        <p:spPr>
          <a:xfrm>
            <a:off x="11346791" y="3356689"/>
            <a:ext cx="4346712"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세부내용을  입력해주세요</a:t>
            </a:r>
          </a:p>
        </p:txBody>
      </p:sp>
      <p:sp>
        <p:nvSpPr>
          <p:cNvPr id="15" name="TextBox 15"/>
          <p:cNvSpPr txBox="1"/>
          <p:nvPr/>
        </p:nvSpPr>
        <p:spPr>
          <a:xfrm>
            <a:off x="13482047" y="5366225"/>
            <a:ext cx="3777253"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세부내용을  입력해주세요</a:t>
            </a:r>
          </a:p>
        </p:txBody>
      </p:sp>
      <p:sp>
        <p:nvSpPr>
          <p:cNvPr id="16" name="TextBox 16"/>
          <p:cNvSpPr txBox="1"/>
          <p:nvPr/>
        </p:nvSpPr>
        <p:spPr>
          <a:xfrm>
            <a:off x="11746614" y="7985981"/>
            <a:ext cx="4346712" cy="333756"/>
          </a:xfrm>
          <a:prstGeom prst="rect">
            <a:avLst/>
          </a:prstGeom>
        </p:spPr>
        <p:txBody>
          <a:bodyPr lIns="0" tIns="0" rIns="0" bIns="0" rtlCol="0" anchor="t">
            <a:spAutoFit/>
          </a:bodyPr>
          <a:lstStyle/>
          <a:p>
            <a:pPr>
              <a:lnSpc>
                <a:spcPts val="2666"/>
              </a:lnSpc>
            </a:pPr>
            <a:r>
              <a:rPr lang="en-US" sz="2099" dirty="0">
                <a:solidFill>
                  <a:srgbClr val="3D3D3D"/>
                </a:solidFill>
                <a:ea typeface="Nanum Gothic Bold"/>
              </a:rPr>
              <a:t>세부내용을  입력해주세요</a:t>
            </a:r>
          </a:p>
        </p:txBody>
      </p:sp>
      <p:pic>
        <p:nvPicPr>
          <p:cNvPr id="17" name="Picture 17"/>
          <p:cNvPicPr>
            <a:picLocks noChangeAspect="1"/>
          </p:cNvPicPr>
          <p:nvPr/>
        </p:nvPicPr>
        <p:blipFill>
          <a:blip r:embed="rId2"/>
          <a:stretch>
            <a:fillRect/>
          </a:stretch>
        </p:blipFill>
        <p:spPr>
          <a:xfrm>
            <a:off x="4885890" y="1472203"/>
            <a:ext cx="8761417" cy="8761417"/>
          </a:xfrm>
          <a:prstGeom prst="rect">
            <a:avLst/>
          </a:prstGeom>
        </p:spPr>
      </p:pic>
      <p:sp>
        <p:nvSpPr>
          <p:cNvPr id="18" name="AutoShape 18"/>
          <p:cNvSpPr/>
          <p:nvPr/>
        </p:nvSpPr>
        <p:spPr>
          <a:xfrm>
            <a:off x="12505494" y="5533103"/>
            <a:ext cx="867057" cy="0"/>
          </a:xfrm>
          <a:prstGeom prst="line">
            <a:avLst/>
          </a:prstGeom>
          <a:ln w="47625" cap="flat">
            <a:solidFill>
              <a:srgbClr val="CFD0FA"/>
            </a:solidFill>
            <a:prstDash val="solid"/>
            <a:headEnd type="none" w="sm" len="sm"/>
            <a:tailEnd type="oval" w="lg" len="lg"/>
          </a:ln>
        </p:spPr>
      </p:sp>
      <p:sp>
        <p:nvSpPr>
          <p:cNvPr id="19" name="AutoShape 19"/>
          <p:cNvSpPr/>
          <p:nvPr/>
        </p:nvSpPr>
        <p:spPr>
          <a:xfrm>
            <a:off x="10331176" y="3540654"/>
            <a:ext cx="867057" cy="0"/>
          </a:xfrm>
          <a:prstGeom prst="line">
            <a:avLst/>
          </a:prstGeom>
          <a:ln w="47625" cap="flat">
            <a:solidFill>
              <a:srgbClr val="A3E6E4"/>
            </a:solidFill>
            <a:prstDash val="solid"/>
            <a:headEnd type="none" w="sm" len="sm"/>
            <a:tailEnd type="oval" w="lg" len="lg"/>
          </a:ln>
        </p:spPr>
      </p:sp>
      <p:sp>
        <p:nvSpPr>
          <p:cNvPr id="20" name="AutoShape 20"/>
          <p:cNvSpPr/>
          <p:nvPr/>
        </p:nvSpPr>
        <p:spPr>
          <a:xfrm>
            <a:off x="10743872" y="8154120"/>
            <a:ext cx="867057" cy="0"/>
          </a:xfrm>
          <a:prstGeom prst="line">
            <a:avLst/>
          </a:prstGeom>
          <a:ln w="47625" cap="flat">
            <a:solidFill>
              <a:srgbClr val="C3DDFF"/>
            </a:solidFill>
            <a:prstDash val="solid"/>
            <a:headEnd type="none" w="sm" len="sm"/>
            <a:tailEnd type="oval" w="lg" len="lg"/>
          </a:ln>
        </p:spPr>
      </p:sp>
      <p:sp>
        <p:nvSpPr>
          <p:cNvPr id="21" name="AutoShape 21"/>
          <p:cNvSpPr/>
          <p:nvPr/>
        </p:nvSpPr>
        <p:spPr>
          <a:xfrm flipH="1">
            <a:off x="5155978" y="5559144"/>
            <a:ext cx="867057" cy="0"/>
          </a:xfrm>
          <a:prstGeom prst="line">
            <a:avLst/>
          </a:prstGeom>
          <a:ln w="47625" cap="flat">
            <a:solidFill>
              <a:srgbClr val="E0D5E8"/>
            </a:solidFill>
            <a:prstDash val="solid"/>
            <a:headEnd type="none" w="sm" len="sm"/>
            <a:tailEnd type="oval" w="lg" len="lg"/>
          </a:ln>
        </p:spPr>
      </p:sp>
      <p:sp>
        <p:nvSpPr>
          <p:cNvPr id="22" name="AutoShape 22"/>
          <p:cNvSpPr/>
          <p:nvPr/>
        </p:nvSpPr>
        <p:spPr>
          <a:xfrm flipH="1">
            <a:off x="6511269" y="3000051"/>
            <a:ext cx="867057" cy="0"/>
          </a:xfrm>
          <a:prstGeom prst="line">
            <a:avLst/>
          </a:prstGeom>
          <a:ln w="47625" cap="flat">
            <a:solidFill>
              <a:srgbClr val="E3EDD5"/>
            </a:solidFill>
            <a:prstDash val="solid"/>
            <a:headEnd type="none" w="sm" len="sm"/>
            <a:tailEnd type="oval" w="lg" len="lg"/>
          </a:ln>
        </p:spPr>
      </p:sp>
      <p:sp>
        <p:nvSpPr>
          <p:cNvPr id="23" name="TextBox 23"/>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B628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839748"/>
            <a:chOff x="0" y="0"/>
            <a:chExt cx="7911505" cy="2093706"/>
          </a:xfrm>
        </p:grpSpPr>
        <p:sp>
          <p:nvSpPr>
            <p:cNvPr id="3" name="Freeform 3"/>
            <p:cNvSpPr/>
            <p:nvPr/>
          </p:nvSpPr>
          <p:spPr>
            <a:xfrm>
              <a:off x="0" y="0"/>
              <a:ext cx="7911505" cy="2093706"/>
            </a:xfrm>
            <a:custGeom>
              <a:avLst/>
              <a:gdLst/>
              <a:ahLst/>
              <a:cxnLst/>
              <a:rect l="l" t="t" r="r" b="b"/>
              <a:pathLst>
                <a:path w="7911505" h="2093706">
                  <a:moveTo>
                    <a:pt x="0" y="0"/>
                  </a:moveTo>
                  <a:lnTo>
                    <a:pt x="7911505" y="0"/>
                  </a:lnTo>
                  <a:lnTo>
                    <a:pt x="7911505" y="2093706"/>
                  </a:lnTo>
                  <a:lnTo>
                    <a:pt x="0" y="2093706"/>
                  </a:lnTo>
                  <a:close/>
                </a:path>
              </a:pathLst>
            </a:custGeom>
            <a:solidFill>
              <a:srgbClr val="4E92B4"/>
            </a:solidFill>
          </p:spPr>
        </p:sp>
        <p:sp>
          <p:nvSpPr>
            <p:cNvPr id="4" name="TextBox 4"/>
            <p:cNvSpPr txBox="1"/>
            <p:nvPr/>
          </p:nvSpPr>
          <p:spPr>
            <a:xfrm>
              <a:off x="0" y="-47625"/>
              <a:ext cx="7911505" cy="2141331"/>
            </a:xfrm>
            <a:prstGeom prst="rect">
              <a:avLst/>
            </a:prstGeom>
          </p:spPr>
          <p:txBody>
            <a:bodyPr lIns="254000" tIns="254000" rIns="254000" bIns="254000" rtlCol="0" anchor="ctr"/>
            <a:lstStyle/>
            <a:p>
              <a:pPr algn="ctr">
                <a:lnSpc>
                  <a:spcPts val="2100"/>
                </a:lnSpc>
              </a:pPr>
              <a:endParaRPr dirty="0"/>
            </a:p>
          </p:txBody>
        </p:sp>
      </p:grpSp>
      <p:grpSp>
        <p:nvGrpSpPr>
          <p:cNvPr id="5" name="Group 5"/>
          <p:cNvGrpSpPr/>
          <p:nvPr/>
        </p:nvGrpSpPr>
        <p:grpSpPr>
          <a:xfrm>
            <a:off x="617820" y="615017"/>
            <a:ext cx="17052359" cy="9056966"/>
            <a:chOff x="0" y="0"/>
            <a:chExt cx="7376959" cy="3918101"/>
          </a:xfrm>
        </p:grpSpPr>
        <p:sp>
          <p:nvSpPr>
            <p:cNvPr id="6" name="Freeform 6"/>
            <p:cNvSpPr/>
            <p:nvPr/>
          </p:nvSpPr>
          <p:spPr>
            <a:xfrm>
              <a:off x="0" y="0"/>
              <a:ext cx="7376959" cy="3918101"/>
            </a:xfrm>
            <a:custGeom>
              <a:avLst/>
              <a:gdLst/>
              <a:ahLst/>
              <a:cxnLst/>
              <a:rect l="l" t="t" r="r" b="b"/>
              <a:pathLst>
                <a:path w="7376959" h="3918101">
                  <a:moveTo>
                    <a:pt x="0" y="0"/>
                  </a:moveTo>
                  <a:lnTo>
                    <a:pt x="7376959" y="0"/>
                  </a:lnTo>
                  <a:lnTo>
                    <a:pt x="7376959" y="3918101"/>
                  </a:lnTo>
                  <a:lnTo>
                    <a:pt x="0" y="3918101"/>
                  </a:lnTo>
                  <a:close/>
                </a:path>
              </a:pathLst>
            </a:custGeom>
            <a:solidFill>
              <a:srgbClr val="FFFFFF"/>
            </a:solidFill>
          </p:spPr>
        </p:sp>
        <p:sp>
          <p:nvSpPr>
            <p:cNvPr id="7" name="TextBox 7"/>
            <p:cNvSpPr txBox="1"/>
            <p:nvPr/>
          </p:nvSpPr>
          <p:spPr>
            <a:xfrm>
              <a:off x="0" y="-47625"/>
              <a:ext cx="7376959" cy="3965726"/>
            </a:xfrm>
            <a:prstGeom prst="rect">
              <a:avLst/>
            </a:prstGeom>
          </p:spPr>
          <p:txBody>
            <a:bodyPr lIns="254000" tIns="254000" rIns="254000" bIns="254000" rtlCol="0" anchor="ctr"/>
            <a:lstStyle/>
            <a:p>
              <a:pPr algn="ctr">
                <a:lnSpc>
                  <a:spcPts val="2100"/>
                </a:lnSpc>
              </a:pPr>
              <a:endParaRPr dirty="0"/>
            </a:p>
          </p:txBody>
        </p:sp>
      </p:grpSp>
      <p:grpSp>
        <p:nvGrpSpPr>
          <p:cNvPr id="8" name="Group 8"/>
          <p:cNvGrpSpPr/>
          <p:nvPr/>
        </p:nvGrpSpPr>
        <p:grpSpPr>
          <a:xfrm rot="-10800000">
            <a:off x="7931789" y="475163"/>
            <a:ext cx="2576822" cy="1545224"/>
            <a:chOff x="0" y="0"/>
            <a:chExt cx="660400" cy="396017"/>
          </a:xfrm>
        </p:grpSpPr>
        <p:sp>
          <p:nvSpPr>
            <p:cNvPr id="9" name="Freeform 9"/>
            <p:cNvSpPr/>
            <p:nvPr/>
          </p:nvSpPr>
          <p:spPr>
            <a:xfrm>
              <a:off x="0" y="0"/>
              <a:ext cx="660400" cy="396017"/>
            </a:xfrm>
            <a:custGeom>
              <a:avLst/>
              <a:gdLst/>
              <a:ahLst/>
              <a:cxnLst/>
              <a:rect l="l" t="t" r="r" b="b"/>
              <a:pathLst>
                <a:path w="660400" h="39601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9244"/>
                  </a:cubicBezTo>
                  <a:lnTo>
                    <a:pt x="660400" y="396017"/>
                  </a:lnTo>
                  <a:lnTo>
                    <a:pt x="0" y="396017"/>
                  </a:lnTo>
                  <a:lnTo>
                    <a:pt x="0" y="319301"/>
                  </a:lnTo>
                  <a:cubicBezTo>
                    <a:pt x="1782" y="185660"/>
                    <a:pt x="93019" y="64045"/>
                    <a:pt x="220252" y="19070"/>
                  </a:cubicBezTo>
                  <a:close/>
                </a:path>
              </a:pathLst>
            </a:custGeom>
            <a:solidFill>
              <a:srgbClr val="1B6282"/>
            </a:solidFill>
          </p:spPr>
        </p:sp>
        <p:sp>
          <p:nvSpPr>
            <p:cNvPr id="10" name="TextBox 10"/>
            <p:cNvSpPr txBox="1"/>
            <p:nvPr/>
          </p:nvSpPr>
          <p:spPr>
            <a:xfrm>
              <a:off x="0" y="79375"/>
              <a:ext cx="660400" cy="316642"/>
            </a:xfrm>
            <a:prstGeom prst="rect">
              <a:avLst/>
            </a:prstGeom>
          </p:spPr>
          <p:txBody>
            <a:bodyPr lIns="50800" tIns="50800" rIns="50800" bIns="50800" rtlCol="0" anchor="ctr"/>
            <a:lstStyle/>
            <a:p>
              <a:pPr algn="ctr">
                <a:lnSpc>
                  <a:spcPts val="2100"/>
                </a:lnSpc>
              </a:pPr>
              <a:endParaRPr dirty="0"/>
            </a:p>
          </p:txBody>
        </p:sp>
      </p:grpSp>
      <p:sp>
        <p:nvSpPr>
          <p:cNvPr id="11" name="Freeform 11"/>
          <p:cNvSpPr/>
          <p:nvPr/>
        </p:nvSpPr>
        <p:spPr>
          <a:xfrm>
            <a:off x="7670524" y="5400653"/>
            <a:ext cx="2946952" cy="2787326"/>
          </a:xfrm>
          <a:custGeom>
            <a:avLst/>
            <a:gdLst/>
            <a:ahLst/>
            <a:cxnLst/>
            <a:rect l="l" t="t" r="r" b="b"/>
            <a:pathLst>
              <a:path w="2946952" h="2787326">
                <a:moveTo>
                  <a:pt x="0" y="0"/>
                </a:moveTo>
                <a:lnTo>
                  <a:pt x="2946952" y="0"/>
                </a:lnTo>
                <a:lnTo>
                  <a:pt x="2946952" y="2787326"/>
                </a:lnTo>
                <a:lnTo>
                  <a:pt x="0" y="27873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040619" y="3482218"/>
            <a:ext cx="10206762" cy="1335548"/>
          </a:xfrm>
          <a:prstGeom prst="rect">
            <a:avLst/>
          </a:prstGeom>
        </p:spPr>
        <p:txBody>
          <a:bodyPr lIns="0" tIns="0" rIns="0" bIns="0" rtlCol="0" anchor="t">
            <a:spAutoFit/>
          </a:bodyPr>
          <a:lstStyle/>
          <a:p>
            <a:pPr algn="ctr">
              <a:lnSpc>
                <a:spcPts val="9723"/>
              </a:lnSpc>
            </a:pPr>
            <a:r>
              <a:rPr lang="en-US" sz="10803" spc="2852" dirty="0">
                <a:solidFill>
                  <a:srgbClr val="084C6E"/>
                </a:solidFill>
                <a:ea typeface="Source Han Sans KR Heavy"/>
              </a:rPr>
              <a:t>감사합니다</a:t>
            </a:r>
          </a:p>
        </p:txBody>
      </p:sp>
      <p:sp>
        <p:nvSpPr>
          <p:cNvPr id="13" name="TextBox 13"/>
          <p:cNvSpPr txBox="1"/>
          <p:nvPr/>
        </p:nvSpPr>
        <p:spPr>
          <a:xfrm>
            <a:off x="8304251" y="819496"/>
            <a:ext cx="1831897" cy="666057"/>
          </a:xfrm>
          <a:prstGeom prst="rect">
            <a:avLst/>
          </a:prstGeom>
        </p:spPr>
        <p:txBody>
          <a:bodyPr lIns="0" tIns="0" rIns="0" bIns="0" rtlCol="0" anchor="t">
            <a:spAutoFit/>
          </a:bodyPr>
          <a:lstStyle/>
          <a:p>
            <a:pPr algn="ctr">
              <a:lnSpc>
                <a:spcPts val="2734"/>
              </a:lnSpc>
            </a:pPr>
            <a:r>
              <a:rPr lang="en-US" sz="1953" spc="1" dirty="0">
                <a:solidFill>
                  <a:srgbClr val="F9FAFD"/>
                </a:solidFill>
                <a:latin typeface="Source Han Sans KR Bold"/>
              </a:rPr>
              <a:t>Project</a:t>
            </a:r>
          </a:p>
          <a:p>
            <a:pPr algn="ctr">
              <a:lnSpc>
                <a:spcPts val="2734"/>
              </a:lnSpc>
            </a:pPr>
            <a:r>
              <a:rPr lang="en-US" sz="1953" spc="1" dirty="0">
                <a:solidFill>
                  <a:srgbClr val="F9FAFD"/>
                </a:solidFill>
                <a:latin typeface="Source Han Sans KR Bold"/>
              </a:rPr>
              <a:t>report</a:t>
            </a:r>
          </a:p>
        </p:txBody>
      </p:sp>
      <p:sp>
        <p:nvSpPr>
          <p:cNvPr id="14" name="TextBox 14"/>
          <p:cNvSpPr txBox="1"/>
          <p:nvPr/>
        </p:nvSpPr>
        <p:spPr>
          <a:xfrm>
            <a:off x="5905724" y="9081135"/>
            <a:ext cx="2238885"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+123-456-7890</a:t>
            </a:r>
          </a:p>
        </p:txBody>
      </p:sp>
      <p:sp>
        <p:nvSpPr>
          <p:cNvPr id="15" name="TextBox 15"/>
          <p:cNvSpPr txBox="1"/>
          <p:nvPr/>
        </p:nvSpPr>
        <p:spPr>
          <a:xfrm>
            <a:off x="9579017" y="9081135"/>
            <a:ext cx="3171189"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hello@reallygreatsite.com</a:t>
            </a:r>
          </a:p>
        </p:txBody>
      </p:sp>
      <p:sp>
        <p:nvSpPr>
          <p:cNvPr id="16" name="TextBox 16"/>
          <p:cNvSpPr txBox="1"/>
          <p:nvPr/>
        </p:nvSpPr>
        <p:spPr>
          <a:xfrm>
            <a:off x="14184614" y="9081135"/>
            <a:ext cx="2292243" cy="177165"/>
          </a:xfrm>
          <a:prstGeom prst="rect">
            <a:avLst/>
          </a:prstGeom>
        </p:spPr>
        <p:txBody>
          <a:bodyPr lIns="0" tIns="0" rIns="0" bIns="0" rtlCol="0" anchor="t">
            <a:spAutoFit/>
          </a:bodyPr>
          <a:lstStyle/>
          <a:p>
            <a:pPr algn="just">
              <a:lnSpc>
                <a:spcPts val="1259"/>
              </a:lnSpc>
            </a:pPr>
            <a:r>
              <a:rPr lang="en-US" sz="1399" spc="62" dirty="0">
                <a:solidFill>
                  <a:srgbClr val="0C6B9B"/>
                </a:solidFill>
                <a:latin typeface="용이고딕-레귤러 Bold"/>
              </a:rPr>
              <a:t>reallygreatsite.com</a:t>
            </a:r>
          </a:p>
        </p:txBody>
      </p:sp>
      <p:sp>
        <p:nvSpPr>
          <p:cNvPr id="17" name="TextBox 17"/>
          <p:cNvSpPr txBox="1"/>
          <p:nvPr/>
        </p:nvSpPr>
        <p:spPr>
          <a:xfrm>
            <a:off x="2940477" y="9081135"/>
            <a:ext cx="1530839" cy="177165"/>
          </a:xfrm>
          <a:prstGeom prst="rect">
            <a:avLst/>
          </a:prstGeom>
        </p:spPr>
        <p:txBody>
          <a:bodyPr lIns="0" tIns="0" rIns="0" bIns="0" rtlCol="0" anchor="t">
            <a:spAutoFit/>
          </a:bodyPr>
          <a:lstStyle/>
          <a:p>
            <a:pPr>
              <a:lnSpc>
                <a:spcPts val="1259"/>
              </a:lnSpc>
            </a:pPr>
            <a:r>
              <a:rPr lang="en-US" sz="1399" spc="62" dirty="0">
                <a:solidFill>
                  <a:srgbClr val="0C6B9B"/>
                </a:solidFill>
                <a:ea typeface="용이고딕-레귤러 Bold"/>
              </a:rPr>
              <a:t>나루루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래픽 2">
            <a:extLst>
              <a:ext uri="{FF2B5EF4-FFF2-40B4-BE49-F238E27FC236}">
                <a16:creationId xmlns:a16="http://schemas.microsoft.com/office/drawing/2014/main" id="{A131ED41-CCAF-4AAB-B8E3-0F6BA687A9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0" y="1085850"/>
            <a:ext cx="8115300" cy="8115300"/>
          </a:xfrm>
          <a:prstGeom prst="rect">
            <a:avLst/>
          </a:prstGeom>
        </p:spPr>
      </p:pic>
    </p:spTree>
    <p:extLst>
      <p:ext uri="{BB962C8B-B14F-4D97-AF65-F5344CB8AC3E}">
        <p14:creationId xmlns:p14="http://schemas.microsoft.com/office/powerpoint/2010/main" val="7288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6" t="-3620" r="-14275" b="-31977"/>
            </a:stretch>
          </a:blipFill>
        </p:spPr>
      </p:sp>
      <p:grpSp>
        <p:nvGrpSpPr>
          <p:cNvPr id="3" name="Group 3"/>
          <p:cNvGrpSpPr/>
          <p:nvPr/>
        </p:nvGrpSpPr>
        <p:grpSpPr>
          <a:xfrm>
            <a:off x="-147515" y="-185209"/>
            <a:ext cx="9526189" cy="10657419"/>
            <a:chOff x="0" y="0"/>
            <a:chExt cx="2508955" cy="2806892"/>
          </a:xfrm>
        </p:grpSpPr>
        <p:sp>
          <p:nvSpPr>
            <p:cNvPr id="4" name="Freeform 4"/>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69804"/>
              </a:srgbClr>
            </a:solidFill>
          </p:spPr>
        </p:sp>
        <p:sp>
          <p:nvSpPr>
            <p:cNvPr id="5" name="TextBox 5"/>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6" name="TextBox 6"/>
          <p:cNvSpPr txBox="1"/>
          <p:nvPr/>
        </p:nvSpPr>
        <p:spPr>
          <a:xfrm>
            <a:off x="1092914" y="3609975"/>
            <a:ext cx="16102173" cy="3057525"/>
          </a:xfrm>
          <a:prstGeom prst="rect">
            <a:avLst/>
          </a:prstGeom>
        </p:spPr>
        <p:txBody>
          <a:bodyPr lIns="0" tIns="0" rIns="0" bIns="0" rtlCol="0" anchor="t">
            <a:spAutoFit/>
          </a:bodyPr>
          <a:lstStyle/>
          <a:p>
            <a:pPr marL="0" lvl="0" indent="0">
              <a:lnSpc>
                <a:spcPts val="12000"/>
              </a:lnSpc>
            </a:pPr>
            <a:r>
              <a:rPr lang="en-US" sz="10000" u="none" spc="-400" dirty="0">
                <a:solidFill>
                  <a:srgbClr val="FFFFFF"/>
                </a:solidFill>
                <a:ea typeface="Arita Dotum Semi-Bold"/>
              </a:rPr>
              <a:t>영상 제작 </a:t>
            </a:r>
          </a:p>
          <a:p>
            <a:pPr marL="0" lvl="0" indent="0">
              <a:lnSpc>
                <a:spcPts val="12000"/>
              </a:lnSpc>
            </a:pPr>
            <a:r>
              <a:rPr lang="en-US" sz="10000" u="none" spc="-400" dirty="0">
                <a:solidFill>
                  <a:srgbClr val="FFFFFF"/>
                </a:solidFill>
                <a:ea typeface="Arita Dotum Semi-Bold"/>
              </a:rPr>
              <a:t>서비스 소개서</a:t>
            </a:r>
          </a:p>
        </p:txBody>
      </p:sp>
      <p:sp>
        <p:nvSpPr>
          <p:cNvPr id="7" name="TextBox 7"/>
          <p:cNvSpPr txBox="1"/>
          <p:nvPr/>
        </p:nvSpPr>
        <p:spPr>
          <a:xfrm>
            <a:off x="1092914" y="843505"/>
            <a:ext cx="1840436" cy="415289"/>
          </a:xfrm>
          <a:prstGeom prst="rect">
            <a:avLst/>
          </a:prstGeom>
        </p:spPr>
        <p:txBody>
          <a:bodyPr lIns="0" tIns="0" rIns="0" bIns="0" rtlCol="0" anchor="t">
            <a:spAutoFit/>
          </a:bodyPr>
          <a:lstStyle/>
          <a:p>
            <a:pPr>
              <a:lnSpc>
                <a:spcPts val="3360"/>
              </a:lnSpc>
              <a:spcBef>
                <a:spcPct val="0"/>
              </a:spcBef>
            </a:pPr>
            <a:r>
              <a:rPr lang="en-US" sz="2400" dirty="0">
                <a:solidFill>
                  <a:srgbClr val="89ADDF"/>
                </a:solidFill>
                <a:ea typeface="Arita Dotum Bold"/>
              </a:rPr>
              <a:t>회사 로고</a:t>
            </a:r>
          </a:p>
        </p:txBody>
      </p:sp>
      <p:sp>
        <p:nvSpPr>
          <p:cNvPr id="8" name="AutoShape 8"/>
          <p:cNvSpPr/>
          <p:nvPr/>
        </p:nvSpPr>
        <p:spPr>
          <a:xfrm>
            <a:off x="1092914" y="1320072"/>
            <a:ext cx="1223270" cy="0"/>
          </a:xfrm>
          <a:prstGeom prst="line">
            <a:avLst/>
          </a:prstGeom>
          <a:ln w="28575" cap="flat">
            <a:solidFill>
              <a:srgbClr val="89ADDF"/>
            </a:solidFill>
            <a:prstDash val="solid"/>
            <a:headEnd type="none" w="sm" len="sm"/>
            <a:tailEnd type="none" w="sm" len="sm"/>
          </a:ln>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2680" y="903840"/>
            <a:ext cx="3073478" cy="0"/>
          </a:xfrm>
          <a:prstGeom prst="line">
            <a:avLst/>
          </a:prstGeom>
          <a:ln w="28575" cap="flat">
            <a:solidFill>
              <a:srgbClr val="3A4C8F"/>
            </a:solidFill>
            <a:prstDash val="solid"/>
            <a:headEnd type="none" w="sm" len="sm"/>
            <a:tailEnd type="none" w="sm" len="sm"/>
          </a:ln>
        </p:spPr>
      </p:sp>
      <p:grpSp>
        <p:nvGrpSpPr>
          <p:cNvPr id="3" name="Group 3"/>
          <p:cNvGrpSpPr/>
          <p:nvPr/>
        </p:nvGrpSpPr>
        <p:grpSpPr>
          <a:xfrm>
            <a:off x="-80116" y="5826125"/>
            <a:ext cx="18453100" cy="4549775"/>
            <a:chOff x="0" y="0"/>
            <a:chExt cx="4860076" cy="1198295"/>
          </a:xfrm>
        </p:grpSpPr>
        <p:sp>
          <p:nvSpPr>
            <p:cNvPr id="4" name="Freeform 4"/>
            <p:cNvSpPr/>
            <p:nvPr/>
          </p:nvSpPr>
          <p:spPr>
            <a:xfrm>
              <a:off x="0" y="0"/>
              <a:ext cx="4860076" cy="1198295"/>
            </a:xfrm>
            <a:custGeom>
              <a:avLst/>
              <a:gdLst/>
              <a:ahLst/>
              <a:cxnLst/>
              <a:rect l="l" t="t" r="r" b="b"/>
              <a:pathLst>
                <a:path w="4860076" h="1198295">
                  <a:moveTo>
                    <a:pt x="0" y="0"/>
                  </a:moveTo>
                  <a:lnTo>
                    <a:pt x="4860076" y="0"/>
                  </a:lnTo>
                  <a:lnTo>
                    <a:pt x="4860076" y="1198295"/>
                  </a:lnTo>
                  <a:lnTo>
                    <a:pt x="0" y="1198295"/>
                  </a:lnTo>
                  <a:close/>
                </a:path>
              </a:pathLst>
            </a:custGeom>
            <a:solidFill>
              <a:srgbClr val="172459"/>
            </a:solidFill>
          </p:spPr>
        </p:sp>
        <p:sp>
          <p:nvSpPr>
            <p:cNvPr id="5" name="TextBox 5"/>
            <p:cNvSpPr txBox="1"/>
            <p:nvPr/>
          </p:nvSpPr>
          <p:spPr>
            <a:xfrm>
              <a:off x="0" y="-47625"/>
              <a:ext cx="4860076" cy="1245920"/>
            </a:xfrm>
            <a:prstGeom prst="rect">
              <a:avLst/>
            </a:prstGeom>
          </p:spPr>
          <p:txBody>
            <a:bodyPr lIns="50800" tIns="50800" rIns="50800" bIns="50800" rtlCol="0" anchor="ctr"/>
            <a:lstStyle/>
            <a:p>
              <a:pPr algn="ctr">
                <a:lnSpc>
                  <a:spcPts val="3500"/>
                </a:lnSpc>
              </a:pPr>
              <a:endParaRPr dirty="0"/>
            </a:p>
          </p:txBody>
        </p:sp>
      </p:grpSp>
      <p:sp>
        <p:nvSpPr>
          <p:cNvPr id="6" name="TextBox 6"/>
          <p:cNvSpPr txBox="1"/>
          <p:nvPr/>
        </p:nvSpPr>
        <p:spPr>
          <a:xfrm>
            <a:off x="-117139" y="1085850"/>
            <a:ext cx="2507936" cy="1003304"/>
          </a:xfrm>
          <a:prstGeom prst="rect">
            <a:avLst/>
          </a:prstGeom>
        </p:spPr>
        <p:txBody>
          <a:bodyPr lIns="0" tIns="0" rIns="0" bIns="0" rtlCol="0" anchor="t">
            <a:spAutoFit/>
          </a:bodyPr>
          <a:lstStyle/>
          <a:p>
            <a:pPr marL="0" lvl="0" indent="0" algn="r">
              <a:lnSpc>
                <a:spcPts val="7700"/>
              </a:lnSpc>
            </a:pPr>
            <a:r>
              <a:rPr lang="en-US" sz="7000" spc="-175" dirty="0">
                <a:solidFill>
                  <a:srgbClr val="3A4C8F"/>
                </a:solidFill>
                <a:ea typeface="Arita Dotum Bold"/>
              </a:rPr>
              <a:t>목차</a:t>
            </a:r>
          </a:p>
        </p:txBody>
      </p:sp>
      <p:sp>
        <p:nvSpPr>
          <p:cNvPr id="7" name="TextBox 7"/>
          <p:cNvSpPr txBox="1"/>
          <p:nvPr/>
        </p:nvSpPr>
        <p:spPr>
          <a:xfrm>
            <a:off x="-196693" y="556178"/>
            <a:ext cx="2507936" cy="276225"/>
          </a:xfrm>
          <a:prstGeom prst="rect">
            <a:avLst/>
          </a:prstGeom>
        </p:spPr>
        <p:txBody>
          <a:bodyPr lIns="0" tIns="0" rIns="0" bIns="0" rtlCol="0" anchor="t">
            <a:spAutoFit/>
          </a:bodyPr>
          <a:lstStyle/>
          <a:p>
            <a:pPr marL="0" lvl="0" indent="0" algn="r">
              <a:lnSpc>
                <a:spcPts val="2160"/>
              </a:lnSpc>
              <a:spcBef>
                <a:spcPct val="0"/>
              </a:spcBef>
            </a:pPr>
            <a:r>
              <a:rPr lang="en-US" sz="1800" spc="135" dirty="0">
                <a:solidFill>
                  <a:srgbClr val="3A4C8F"/>
                </a:solidFill>
                <a:latin typeface="Arita Dotum Bold"/>
              </a:rPr>
              <a:t>CONTENTS</a:t>
            </a:r>
          </a:p>
        </p:txBody>
      </p:sp>
      <p:sp>
        <p:nvSpPr>
          <p:cNvPr id="8" name="AutoShape 8"/>
          <p:cNvSpPr/>
          <p:nvPr/>
        </p:nvSpPr>
        <p:spPr>
          <a:xfrm>
            <a:off x="1041384" y="5575300"/>
            <a:ext cx="2451178" cy="0"/>
          </a:xfrm>
          <a:prstGeom prst="line">
            <a:avLst/>
          </a:prstGeom>
          <a:ln w="19050" cap="flat">
            <a:solidFill>
              <a:srgbClr val="3A4C8F"/>
            </a:solidFill>
            <a:prstDash val="solid"/>
            <a:headEnd type="diamond" w="lg" len="lg"/>
            <a:tailEnd type="none" w="sm" len="sm"/>
          </a:ln>
        </p:spPr>
      </p:sp>
      <p:sp>
        <p:nvSpPr>
          <p:cNvPr id="9" name="TextBox 9"/>
          <p:cNvSpPr txBox="1"/>
          <p:nvPr/>
        </p:nvSpPr>
        <p:spPr>
          <a:xfrm>
            <a:off x="1041384"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회사소개</a:t>
            </a:r>
          </a:p>
        </p:txBody>
      </p:sp>
      <p:sp>
        <p:nvSpPr>
          <p:cNvPr id="10" name="TextBox 10"/>
          <p:cNvSpPr txBox="1"/>
          <p:nvPr/>
        </p:nvSpPr>
        <p:spPr>
          <a:xfrm>
            <a:off x="812784"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
        <p:nvSpPr>
          <p:cNvPr id="11" name="AutoShape 11"/>
          <p:cNvSpPr/>
          <p:nvPr/>
        </p:nvSpPr>
        <p:spPr>
          <a:xfrm>
            <a:off x="4481478" y="5575300"/>
            <a:ext cx="2451178" cy="0"/>
          </a:xfrm>
          <a:prstGeom prst="line">
            <a:avLst/>
          </a:prstGeom>
          <a:ln w="19050" cap="flat">
            <a:solidFill>
              <a:srgbClr val="3A4C8F"/>
            </a:solidFill>
            <a:prstDash val="solid"/>
            <a:headEnd type="diamond" w="lg" len="lg"/>
            <a:tailEnd type="none" w="sm" len="sm"/>
          </a:ln>
        </p:spPr>
      </p:sp>
      <p:sp>
        <p:nvSpPr>
          <p:cNvPr id="12" name="TextBox 12"/>
          <p:cNvSpPr txBox="1"/>
          <p:nvPr/>
        </p:nvSpPr>
        <p:spPr>
          <a:xfrm>
            <a:off x="4481478"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팀원소개</a:t>
            </a:r>
          </a:p>
        </p:txBody>
      </p:sp>
      <p:sp>
        <p:nvSpPr>
          <p:cNvPr id="13" name="TextBox 13"/>
          <p:cNvSpPr txBox="1"/>
          <p:nvPr/>
        </p:nvSpPr>
        <p:spPr>
          <a:xfrm>
            <a:off x="4252878"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
        <p:nvSpPr>
          <p:cNvPr id="14" name="AutoShape 14"/>
          <p:cNvSpPr/>
          <p:nvPr/>
        </p:nvSpPr>
        <p:spPr>
          <a:xfrm>
            <a:off x="7921573" y="5575300"/>
            <a:ext cx="2451178" cy="0"/>
          </a:xfrm>
          <a:prstGeom prst="line">
            <a:avLst/>
          </a:prstGeom>
          <a:ln w="19050" cap="flat">
            <a:solidFill>
              <a:srgbClr val="3A4C8F"/>
            </a:solidFill>
            <a:prstDash val="solid"/>
            <a:headEnd type="diamond" w="lg" len="lg"/>
            <a:tailEnd type="none" w="sm" len="sm"/>
          </a:ln>
        </p:spPr>
      </p:sp>
      <p:sp>
        <p:nvSpPr>
          <p:cNvPr id="15" name="TextBox 15"/>
          <p:cNvSpPr txBox="1"/>
          <p:nvPr/>
        </p:nvSpPr>
        <p:spPr>
          <a:xfrm>
            <a:off x="7921573"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우리의 서비스</a:t>
            </a:r>
          </a:p>
        </p:txBody>
      </p:sp>
      <p:sp>
        <p:nvSpPr>
          <p:cNvPr id="16" name="TextBox 16"/>
          <p:cNvSpPr txBox="1"/>
          <p:nvPr/>
        </p:nvSpPr>
        <p:spPr>
          <a:xfrm>
            <a:off x="7692973"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
        <p:nvSpPr>
          <p:cNvPr id="17" name="AutoShape 17"/>
          <p:cNvSpPr/>
          <p:nvPr/>
        </p:nvSpPr>
        <p:spPr>
          <a:xfrm>
            <a:off x="11361431" y="5575300"/>
            <a:ext cx="2451178" cy="0"/>
          </a:xfrm>
          <a:prstGeom prst="line">
            <a:avLst/>
          </a:prstGeom>
          <a:ln w="19050" cap="flat">
            <a:solidFill>
              <a:srgbClr val="3A4C8F"/>
            </a:solidFill>
            <a:prstDash val="solid"/>
            <a:headEnd type="diamond" w="lg" len="lg"/>
            <a:tailEnd type="none" w="sm" len="sm"/>
          </a:ln>
        </p:spPr>
      </p:sp>
      <p:sp>
        <p:nvSpPr>
          <p:cNvPr id="18" name="TextBox 18"/>
          <p:cNvSpPr txBox="1"/>
          <p:nvPr/>
        </p:nvSpPr>
        <p:spPr>
          <a:xfrm>
            <a:off x="11361431"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파트너쉽</a:t>
            </a:r>
          </a:p>
        </p:txBody>
      </p:sp>
      <p:sp>
        <p:nvSpPr>
          <p:cNvPr id="19" name="TextBox 19"/>
          <p:cNvSpPr txBox="1"/>
          <p:nvPr/>
        </p:nvSpPr>
        <p:spPr>
          <a:xfrm>
            <a:off x="11133068"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
        <p:nvSpPr>
          <p:cNvPr id="20" name="AutoShape 20"/>
          <p:cNvSpPr/>
          <p:nvPr/>
        </p:nvSpPr>
        <p:spPr>
          <a:xfrm>
            <a:off x="14801289" y="5575300"/>
            <a:ext cx="2451178" cy="0"/>
          </a:xfrm>
          <a:prstGeom prst="line">
            <a:avLst/>
          </a:prstGeom>
          <a:ln w="19050" cap="flat">
            <a:solidFill>
              <a:srgbClr val="3A4C8F"/>
            </a:solidFill>
            <a:prstDash val="solid"/>
            <a:headEnd type="diamond" w="lg" len="lg"/>
            <a:tailEnd type="none" w="sm" len="sm"/>
          </a:ln>
        </p:spPr>
      </p:sp>
      <p:sp>
        <p:nvSpPr>
          <p:cNvPr id="21" name="TextBox 21"/>
          <p:cNvSpPr txBox="1"/>
          <p:nvPr/>
        </p:nvSpPr>
        <p:spPr>
          <a:xfrm>
            <a:off x="14801289" y="4991100"/>
            <a:ext cx="3349696" cy="466725"/>
          </a:xfrm>
          <a:prstGeom prst="rect">
            <a:avLst/>
          </a:prstGeom>
        </p:spPr>
        <p:txBody>
          <a:bodyPr lIns="0" tIns="0" rIns="0" bIns="0" rtlCol="0" anchor="t">
            <a:spAutoFit/>
          </a:bodyPr>
          <a:lstStyle/>
          <a:p>
            <a:pPr marL="0" lvl="0" indent="0" algn="l">
              <a:lnSpc>
                <a:spcPts val="3600"/>
              </a:lnSpc>
              <a:spcBef>
                <a:spcPct val="0"/>
              </a:spcBef>
            </a:pPr>
            <a:r>
              <a:rPr lang="en-US" sz="3000" spc="-75" dirty="0">
                <a:solidFill>
                  <a:srgbClr val="3A4C8F"/>
                </a:solidFill>
                <a:ea typeface="Arita Dotum Bold"/>
              </a:rPr>
              <a:t>포트폴리오</a:t>
            </a:r>
          </a:p>
        </p:txBody>
      </p:sp>
      <p:sp>
        <p:nvSpPr>
          <p:cNvPr id="22" name="TextBox 22"/>
          <p:cNvSpPr txBox="1"/>
          <p:nvPr/>
        </p:nvSpPr>
        <p:spPr>
          <a:xfrm>
            <a:off x="14572926" y="5968624"/>
            <a:ext cx="3578059" cy="1259205"/>
          </a:xfrm>
          <a:prstGeom prst="rect">
            <a:avLst/>
          </a:prstGeom>
        </p:spPr>
        <p:txBody>
          <a:bodyPr lIns="0" tIns="0" rIns="0" bIns="0" rtlCol="0" anchor="t">
            <a:spAutoFit/>
          </a:bodyPr>
          <a:lstStyle/>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nSpc>
                <a:spcPts val="3419"/>
              </a:lnSpc>
              <a:buFont typeface="Arial"/>
              <a:buChar char="•"/>
            </a:pPr>
            <a:r>
              <a:rPr lang="en-US" sz="1800" spc="-44" dirty="0">
                <a:solidFill>
                  <a:srgbClr val="FFFFFF"/>
                </a:solidFill>
                <a:ea typeface="Arita Dotum Medium"/>
              </a:rPr>
              <a:t>목차를 입력해 주세요</a:t>
            </a:r>
          </a:p>
          <a:p>
            <a:pPr marL="388620" lvl="1" indent="-194310" algn="l">
              <a:lnSpc>
                <a:spcPts val="3419"/>
              </a:lnSpc>
              <a:buFont typeface="Arial"/>
              <a:buChar char="•"/>
            </a:pPr>
            <a:r>
              <a:rPr lang="en-US" sz="1800" spc="-44" dirty="0">
                <a:solidFill>
                  <a:srgbClr val="FFFFFF"/>
                </a:solidFill>
                <a:ea typeface="Arita Dotum Medium"/>
              </a:rPr>
              <a:t>목차를 입력해 주세요</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078" y="-80493"/>
            <a:ext cx="18422155" cy="10447986"/>
            <a:chOff x="0" y="0"/>
            <a:chExt cx="24562874" cy="13930649"/>
          </a:xfrm>
        </p:grpSpPr>
        <p:pic>
          <p:nvPicPr>
            <p:cNvPr id="3" name="Picture 3"/>
            <p:cNvPicPr>
              <a:picLocks noChangeAspect="1"/>
            </p:cNvPicPr>
            <p:nvPr/>
          </p:nvPicPr>
          <p:blipFill>
            <a:blip r:embed="rId2"/>
            <a:srcRect t="7000" r="5881" b="12881"/>
            <a:stretch>
              <a:fillRect/>
            </a:stretch>
          </p:blipFill>
          <p:spPr>
            <a:xfrm>
              <a:off x="0" y="0"/>
              <a:ext cx="24562874" cy="13930649"/>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회사 소개</a:t>
            </a:r>
          </a:p>
        </p:txBody>
      </p:sp>
      <p:sp>
        <p:nvSpPr>
          <p:cNvPr id="8" name="TextBox 8"/>
          <p:cNvSpPr txBox="1"/>
          <p:nvPr/>
        </p:nvSpPr>
        <p:spPr>
          <a:xfrm>
            <a:off x="1028700" y="5133975"/>
            <a:ext cx="16230600" cy="1152525"/>
          </a:xfrm>
          <a:prstGeom prst="rect">
            <a:avLst/>
          </a:prstGeom>
        </p:spPr>
        <p:txBody>
          <a:bodyPr lIns="0" tIns="0" rIns="0" bIns="0" rtlCol="0" anchor="t">
            <a:spAutoFit/>
          </a:bodyPr>
          <a:lstStyle/>
          <a:p>
            <a:pPr marL="0" lvl="0" indent="0">
              <a:lnSpc>
                <a:spcPts val="9000"/>
              </a:lnSpc>
              <a:spcBef>
                <a:spcPct val="0"/>
              </a:spcBef>
            </a:pPr>
            <a:r>
              <a:rPr lang="en-US" sz="7500" dirty="0">
                <a:solidFill>
                  <a:srgbClr val="89ADDF"/>
                </a:solidFill>
                <a:latin typeface="Arita Dotum Medium"/>
              </a:rPr>
              <a:t>WHO WE ARE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5498" y="2285741"/>
            <a:ext cx="16206957" cy="8582786"/>
            <a:chOff x="0" y="0"/>
            <a:chExt cx="4268499" cy="2260487"/>
          </a:xfrm>
        </p:grpSpPr>
        <p:sp>
          <p:nvSpPr>
            <p:cNvPr id="3" name="Freeform 3"/>
            <p:cNvSpPr/>
            <p:nvPr/>
          </p:nvSpPr>
          <p:spPr>
            <a:xfrm>
              <a:off x="0" y="0"/>
              <a:ext cx="4268499" cy="2260487"/>
            </a:xfrm>
            <a:custGeom>
              <a:avLst/>
              <a:gdLst/>
              <a:ahLst/>
              <a:cxnLst/>
              <a:rect l="l" t="t" r="r" b="b"/>
              <a:pathLst>
                <a:path w="4268499" h="2260487">
                  <a:moveTo>
                    <a:pt x="0" y="0"/>
                  </a:moveTo>
                  <a:lnTo>
                    <a:pt x="4268499" y="0"/>
                  </a:lnTo>
                  <a:lnTo>
                    <a:pt x="4268499" y="2260487"/>
                  </a:lnTo>
                  <a:lnTo>
                    <a:pt x="0" y="2260487"/>
                  </a:lnTo>
                  <a:close/>
                </a:path>
              </a:pathLst>
            </a:custGeom>
            <a:solidFill>
              <a:srgbClr val="89ADDF"/>
            </a:solidFill>
          </p:spPr>
        </p:sp>
        <p:sp>
          <p:nvSpPr>
            <p:cNvPr id="4" name="TextBox 4"/>
            <p:cNvSpPr txBox="1"/>
            <p:nvPr/>
          </p:nvSpPr>
          <p:spPr>
            <a:xfrm>
              <a:off x="0" y="-47625"/>
              <a:ext cx="4268499" cy="2308112"/>
            </a:xfrm>
            <a:prstGeom prst="rect">
              <a:avLst/>
            </a:prstGeom>
          </p:spPr>
          <p:txBody>
            <a:bodyPr lIns="50800" tIns="50800" rIns="50800" bIns="50800" rtlCol="0" anchor="ctr"/>
            <a:lstStyle/>
            <a:p>
              <a:pPr algn="ctr">
                <a:lnSpc>
                  <a:spcPts val="3500"/>
                </a:lnSpc>
              </a:pPr>
              <a:endParaRPr dirty="0"/>
            </a:p>
          </p:txBody>
        </p:sp>
      </p:grpSp>
      <p:sp>
        <p:nvSpPr>
          <p:cNvPr id="5" name="TextBox 5"/>
          <p:cNvSpPr txBox="1"/>
          <p:nvPr/>
        </p:nvSpPr>
        <p:spPr>
          <a:xfrm>
            <a:off x="2749146" y="9116378"/>
            <a:ext cx="14773695" cy="415290"/>
          </a:xfrm>
          <a:prstGeom prst="rect">
            <a:avLst/>
          </a:prstGeom>
        </p:spPr>
        <p:txBody>
          <a:bodyPr lIns="0" tIns="0" rIns="0" bIns="0" rtlCol="0" anchor="t">
            <a:spAutoFit/>
          </a:bodyPr>
          <a:lstStyle/>
          <a:p>
            <a:pPr marL="0" lvl="0" indent="0" algn="r">
              <a:lnSpc>
                <a:spcPts val="3359"/>
              </a:lnSpc>
              <a:spcBef>
                <a:spcPct val="0"/>
              </a:spcBef>
            </a:pPr>
            <a:r>
              <a:rPr lang="en-US" sz="2400" spc="-96" dirty="0">
                <a:solidFill>
                  <a:srgbClr val="172459"/>
                </a:solidFill>
                <a:latin typeface="Arita Dotum Semi-Bold"/>
                <a:ea typeface="Arita Dotum Semi-Bold"/>
              </a:rPr>
              <a:t>— 저작자를 표시하거나 인용 색인을 포함하세요</a:t>
            </a:r>
          </a:p>
        </p:txBody>
      </p:sp>
      <p:sp>
        <p:nvSpPr>
          <p:cNvPr id="6" name="TextBox 6"/>
          <p:cNvSpPr txBox="1"/>
          <p:nvPr/>
        </p:nvSpPr>
        <p:spPr>
          <a:xfrm>
            <a:off x="736584" y="612349"/>
            <a:ext cx="16230600" cy="3895725"/>
          </a:xfrm>
          <a:prstGeom prst="rect">
            <a:avLst/>
          </a:prstGeom>
        </p:spPr>
        <p:txBody>
          <a:bodyPr lIns="0" tIns="0" rIns="0" bIns="0" rtlCol="0" anchor="t">
            <a:spAutoFit/>
          </a:bodyPr>
          <a:lstStyle/>
          <a:p>
            <a:pPr>
              <a:lnSpc>
                <a:spcPts val="10200"/>
              </a:lnSpc>
            </a:pPr>
            <a:r>
              <a:rPr lang="en-US" sz="8500" spc="-340" dirty="0">
                <a:solidFill>
                  <a:srgbClr val="172459"/>
                </a:solidFill>
                <a:ea typeface="Arita Dotum Medium"/>
              </a:rPr>
              <a:t>실제 원문이나</a:t>
            </a:r>
          </a:p>
          <a:p>
            <a:pPr>
              <a:lnSpc>
                <a:spcPts val="10200"/>
              </a:lnSpc>
            </a:pPr>
            <a:r>
              <a:rPr lang="en-US" sz="8500" spc="-340" dirty="0">
                <a:solidFill>
                  <a:srgbClr val="172459"/>
                </a:solidFill>
                <a:ea typeface="Arita Dotum Medium"/>
              </a:rPr>
              <a:t>영감을 주는 인용문을</a:t>
            </a:r>
          </a:p>
          <a:p>
            <a:pPr marL="0" lvl="0" indent="0">
              <a:lnSpc>
                <a:spcPts val="10200"/>
              </a:lnSpc>
            </a:pPr>
            <a:r>
              <a:rPr lang="en-US" sz="8500" spc="-340" dirty="0">
                <a:solidFill>
                  <a:srgbClr val="172459"/>
                </a:solidFill>
                <a:ea typeface="Arita Dotum Medium"/>
              </a:rPr>
              <a:t>입력해 주세요</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1">
            <a:extLst>
              <a:ext uri="{FF2B5EF4-FFF2-40B4-BE49-F238E27FC236}">
                <a16:creationId xmlns:a16="http://schemas.microsoft.com/office/drawing/2014/main" id="{0A44F932-B1FB-4F59-BC47-3DC3CFA7EA66}"/>
              </a:ext>
            </a:extLst>
          </p:cNvPr>
          <p:cNvGrpSpPr/>
          <p:nvPr/>
        </p:nvGrpSpPr>
        <p:grpSpPr>
          <a:xfrm>
            <a:off x="11049000" y="6745258"/>
            <a:ext cx="3505200" cy="707886"/>
            <a:chOff x="0" y="0"/>
            <a:chExt cx="569502" cy="135797"/>
          </a:xfrm>
        </p:grpSpPr>
        <p:sp>
          <p:nvSpPr>
            <p:cNvPr id="25" name="Freeform 12">
              <a:extLst>
                <a:ext uri="{FF2B5EF4-FFF2-40B4-BE49-F238E27FC236}">
                  <a16:creationId xmlns:a16="http://schemas.microsoft.com/office/drawing/2014/main" id="{AA6FDCF1-370A-4C89-8943-2888BDC33AB4}"/>
                </a:ext>
              </a:extLst>
            </p:cNvPr>
            <p:cNvSpPr/>
            <p:nvPr/>
          </p:nvSpPr>
          <p:spPr>
            <a:xfrm>
              <a:off x="0" y="0"/>
              <a:ext cx="569502" cy="135797"/>
            </a:xfrm>
            <a:custGeom>
              <a:avLst/>
              <a:gdLst/>
              <a:ahLst/>
              <a:cxnLst/>
              <a:rect l="l" t="t" r="r" b="b"/>
              <a:pathLst>
                <a:path w="569502" h="135797">
                  <a:moveTo>
                    <a:pt x="67899" y="0"/>
                  </a:moveTo>
                  <a:lnTo>
                    <a:pt x="501603" y="0"/>
                  </a:lnTo>
                  <a:cubicBezTo>
                    <a:pt x="539103" y="0"/>
                    <a:pt x="569502" y="30399"/>
                    <a:pt x="569502" y="67899"/>
                  </a:cubicBezTo>
                  <a:lnTo>
                    <a:pt x="569502" y="67899"/>
                  </a:lnTo>
                  <a:cubicBezTo>
                    <a:pt x="569502" y="85906"/>
                    <a:pt x="562349" y="103177"/>
                    <a:pt x="549615" y="115910"/>
                  </a:cubicBezTo>
                  <a:cubicBezTo>
                    <a:pt x="536882" y="128644"/>
                    <a:pt x="519611" y="135797"/>
                    <a:pt x="501603" y="135797"/>
                  </a:cubicBezTo>
                  <a:lnTo>
                    <a:pt x="67899" y="135797"/>
                  </a:lnTo>
                  <a:cubicBezTo>
                    <a:pt x="30399" y="135797"/>
                    <a:pt x="0" y="105398"/>
                    <a:pt x="0" y="67899"/>
                  </a:cubicBezTo>
                  <a:lnTo>
                    <a:pt x="0" y="67899"/>
                  </a:lnTo>
                  <a:cubicBezTo>
                    <a:pt x="0" y="30399"/>
                    <a:pt x="30399" y="0"/>
                    <a:pt x="67899" y="0"/>
                  </a:cubicBezTo>
                  <a:close/>
                </a:path>
              </a:pathLst>
            </a:custGeom>
            <a:solidFill>
              <a:srgbClr val="95C6DF"/>
            </a:solidFill>
          </p:spPr>
        </p:sp>
        <p:sp>
          <p:nvSpPr>
            <p:cNvPr id="26" name="TextBox 13">
              <a:extLst>
                <a:ext uri="{FF2B5EF4-FFF2-40B4-BE49-F238E27FC236}">
                  <a16:creationId xmlns:a16="http://schemas.microsoft.com/office/drawing/2014/main" id="{77EB1D27-A59A-486C-9422-386835F7944E}"/>
                </a:ext>
              </a:extLst>
            </p:cNvPr>
            <p:cNvSpPr txBox="1"/>
            <p:nvPr/>
          </p:nvSpPr>
          <p:spPr>
            <a:xfrm>
              <a:off x="0" y="-47625"/>
              <a:ext cx="569502" cy="183422"/>
            </a:xfrm>
            <a:prstGeom prst="rect">
              <a:avLst/>
            </a:prstGeom>
          </p:spPr>
          <p:txBody>
            <a:bodyPr lIns="50800" tIns="50800" rIns="50800" bIns="50800" rtlCol="0" anchor="ctr"/>
            <a:lstStyle/>
            <a:p>
              <a:pPr algn="ctr">
                <a:lnSpc>
                  <a:spcPts val="2100"/>
                </a:lnSpc>
              </a:pPr>
              <a:endParaRPr dirty="0"/>
            </a:p>
          </p:txBody>
        </p:sp>
      </p:grpSp>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7" name="직사각형 26">
            <a:extLst>
              <a:ext uri="{FF2B5EF4-FFF2-40B4-BE49-F238E27FC236}">
                <a16:creationId xmlns:a16="http://schemas.microsoft.com/office/drawing/2014/main" id="{3F4E3D3D-A1C3-4B3B-BFD9-0A9BEC9816BB}"/>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4CDF6CCA-A701-4C23-9B1B-99CD080331C1}"/>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a:extLst>
              <a:ext uri="{FF2B5EF4-FFF2-40B4-BE49-F238E27FC236}">
                <a16:creationId xmlns:a16="http://schemas.microsoft.com/office/drawing/2014/main" id="{EAFED4AB-74B5-4C47-8BAA-CC4B5C331FA8}"/>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Arbitrage Auto Trading</a:t>
            </a:r>
            <a:endParaRPr lang="ko-KR" altLang="en-US" sz="2000" dirty="0">
              <a:solidFill>
                <a:schemeClr val="bg1">
                  <a:lumMod val="50000"/>
                </a:schemeClr>
              </a:solidFill>
              <a:latin typeface="Bahnschrift" panose="020B0502040204020203" pitchFamily="34" charset="0"/>
            </a:endParaRPr>
          </a:p>
        </p:txBody>
      </p:sp>
      <p:sp>
        <p:nvSpPr>
          <p:cNvPr id="30" name="TextBox 21">
            <a:extLst>
              <a:ext uri="{FF2B5EF4-FFF2-40B4-BE49-F238E27FC236}">
                <a16:creationId xmlns:a16="http://schemas.microsoft.com/office/drawing/2014/main" id="{37828ED6-2652-4917-959B-2AB52BF81B7A}"/>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14" name="그림 13">
            <a:extLst>
              <a:ext uri="{FF2B5EF4-FFF2-40B4-BE49-F238E27FC236}">
                <a16:creationId xmlns:a16="http://schemas.microsoft.com/office/drawing/2014/main" id="{5422FA3E-41CF-45F5-9DCE-4577E0E68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729" y="2711365"/>
            <a:ext cx="5616623" cy="5045881"/>
          </a:xfrm>
          <a:prstGeom prst="rect">
            <a:avLst/>
          </a:prstGeom>
        </p:spPr>
      </p:pic>
      <p:sp>
        <p:nvSpPr>
          <p:cNvPr id="15" name="Oval 21">
            <a:extLst>
              <a:ext uri="{FF2B5EF4-FFF2-40B4-BE49-F238E27FC236}">
                <a16:creationId xmlns:a16="http://schemas.microsoft.com/office/drawing/2014/main" id="{CE9C2EB5-67B8-480F-A51A-95DC0842DEC5}"/>
              </a:ext>
            </a:extLst>
          </p:cNvPr>
          <p:cNvSpPr>
            <a:spLocks noChangeAspect="1"/>
          </p:cNvSpPr>
          <p:nvPr/>
        </p:nvSpPr>
        <p:spPr>
          <a:xfrm>
            <a:off x="11610331" y="3400181"/>
            <a:ext cx="2380240" cy="240011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TextBox 15">
            <a:extLst>
              <a:ext uri="{FF2B5EF4-FFF2-40B4-BE49-F238E27FC236}">
                <a16:creationId xmlns:a16="http://schemas.microsoft.com/office/drawing/2014/main" id="{244C27AE-F545-4614-8BB3-BB5A2F317B55}"/>
              </a:ext>
            </a:extLst>
          </p:cNvPr>
          <p:cNvSpPr txBox="1"/>
          <p:nvPr/>
        </p:nvSpPr>
        <p:spPr>
          <a:xfrm>
            <a:off x="11383653" y="6745258"/>
            <a:ext cx="2908873" cy="707886"/>
          </a:xfrm>
          <a:prstGeom prst="rect">
            <a:avLst/>
          </a:prstGeom>
          <a:noFill/>
        </p:spPr>
        <p:txBody>
          <a:bodyPr wrap="none" rtlCol="0">
            <a:spAutoFit/>
          </a:bodyPr>
          <a:lstStyle/>
          <a:p>
            <a:r>
              <a:rPr lang="en-US" altLang="ko-KR" sz="4000" b="1" dirty="0">
                <a:solidFill>
                  <a:srgbClr val="1B6282"/>
                </a:solidFill>
              </a:rPr>
              <a:t>Auto Trading</a:t>
            </a:r>
            <a:endParaRPr lang="ko-KR" altLang="en-US" sz="4000" b="1" dirty="0">
              <a:solidFill>
                <a:srgbClr val="1B6282"/>
              </a:solidFill>
            </a:endParaRPr>
          </a:p>
        </p:txBody>
      </p:sp>
      <p:sp>
        <p:nvSpPr>
          <p:cNvPr id="17" name="TextBox 16">
            <a:extLst>
              <a:ext uri="{FF2B5EF4-FFF2-40B4-BE49-F238E27FC236}">
                <a16:creationId xmlns:a16="http://schemas.microsoft.com/office/drawing/2014/main" id="{21E426F4-7198-4210-B192-FB12982F0DED}"/>
              </a:ext>
            </a:extLst>
          </p:cNvPr>
          <p:cNvSpPr txBox="1"/>
          <p:nvPr/>
        </p:nvSpPr>
        <p:spPr>
          <a:xfrm>
            <a:off x="3353722" y="8502150"/>
            <a:ext cx="11580556" cy="40011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000" b="0" i="0" u="none" strike="noStrike" dirty="0">
                <a:solidFill>
                  <a:srgbClr val="24292F"/>
                </a:solidFill>
                <a:effectLst/>
                <a:latin typeface="나눔바른고딕OTF"/>
              </a:rPr>
              <a:t>재정거래</a:t>
            </a:r>
            <a:r>
              <a:rPr lang="en-US" altLang="ko-KR" sz="2000" b="0" i="0" u="none" strike="noStrike" dirty="0">
                <a:solidFill>
                  <a:srgbClr val="24292F"/>
                </a:solidFill>
                <a:effectLst/>
                <a:latin typeface="나눔바른고딕OTF"/>
              </a:rPr>
              <a:t>(Arbitrage) </a:t>
            </a:r>
            <a:r>
              <a:rPr lang="ko-KR" altLang="en-US" sz="2000" b="0" i="0" u="none" strike="noStrike" dirty="0">
                <a:solidFill>
                  <a:srgbClr val="24292F"/>
                </a:solidFill>
                <a:effectLst/>
                <a:latin typeface="나눔바른고딕OTF"/>
              </a:rPr>
              <a:t>자동매매</a:t>
            </a:r>
            <a:r>
              <a:rPr lang="en-US" altLang="ko-KR" sz="2000" b="0" i="0" u="none" strike="noStrike" dirty="0">
                <a:solidFill>
                  <a:srgbClr val="24292F"/>
                </a:solidFill>
                <a:effectLst/>
                <a:latin typeface="나눔바른고딕OTF"/>
              </a:rPr>
              <a:t>, </a:t>
            </a:r>
            <a:r>
              <a:rPr lang="ko-KR" altLang="en-US" sz="2000" b="0" i="0" u="none" strike="noStrike" dirty="0">
                <a:solidFill>
                  <a:srgbClr val="000000"/>
                </a:solidFill>
                <a:effectLst/>
                <a:latin typeface="나눔바른고딕OTF"/>
              </a:rPr>
              <a:t>국내 </a:t>
            </a:r>
            <a:r>
              <a:rPr lang="ko-KR" altLang="en-US" sz="2000" dirty="0">
                <a:solidFill>
                  <a:srgbClr val="000000"/>
                </a:solidFill>
                <a:latin typeface="나눔바른고딕OTF"/>
              </a:rPr>
              <a:t>거래소</a:t>
            </a:r>
            <a:r>
              <a:rPr lang="ko-KR" altLang="en-US" sz="2000" b="0" i="0" u="none" strike="noStrike" dirty="0">
                <a:solidFill>
                  <a:srgbClr val="000000"/>
                </a:solidFill>
                <a:effectLst/>
                <a:latin typeface="나눔바른고딕OTF"/>
              </a:rPr>
              <a:t>와 해외 거래소 간의 가격차</a:t>
            </a:r>
            <a:r>
              <a:rPr lang="en-US" altLang="ko-KR" sz="2000" b="0" i="0" u="none" strike="noStrike" dirty="0">
                <a:solidFill>
                  <a:srgbClr val="000000"/>
                </a:solidFill>
                <a:effectLst/>
                <a:latin typeface="나눔바른고딕OTF"/>
              </a:rPr>
              <a:t>(premium)</a:t>
            </a:r>
            <a:r>
              <a:rPr lang="ko-KR" altLang="en-US" sz="2000" b="0" i="0" u="none" strike="noStrike" dirty="0">
                <a:solidFill>
                  <a:srgbClr val="000000"/>
                </a:solidFill>
                <a:effectLst/>
                <a:latin typeface="나눔바른고딕OTF"/>
              </a:rPr>
              <a:t>로 인한 수익 창출</a:t>
            </a:r>
            <a:endParaRPr lang="en-US" altLang="ko-KR" sz="2000" dirty="0">
              <a:solidFill>
                <a:srgbClr val="000000"/>
              </a:solidFill>
              <a:latin typeface="나눔바른고딕OTF"/>
            </a:endParaRPr>
          </a:p>
        </p:txBody>
      </p:sp>
      <p:sp>
        <p:nvSpPr>
          <p:cNvPr id="18" name="TextBox 17">
            <a:extLst>
              <a:ext uri="{FF2B5EF4-FFF2-40B4-BE49-F238E27FC236}">
                <a16:creationId xmlns:a16="http://schemas.microsoft.com/office/drawing/2014/main" id="{5F53CDF2-1E3D-4DA0-86F5-71000E1B968C}"/>
              </a:ext>
            </a:extLst>
          </p:cNvPr>
          <p:cNvSpPr txBox="1"/>
          <p:nvPr/>
        </p:nvSpPr>
        <p:spPr>
          <a:xfrm>
            <a:off x="9303442" y="4336065"/>
            <a:ext cx="591829" cy="1015663"/>
          </a:xfrm>
          <a:prstGeom prst="rect">
            <a:avLst/>
          </a:prstGeom>
          <a:noFill/>
        </p:spPr>
        <p:txBody>
          <a:bodyPr wrap="none" rtlCol="0">
            <a:spAutoFit/>
          </a:bodyPr>
          <a:lstStyle/>
          <a:p>
            <a:r>
              <a:rPr lang="en-US" altLang="ko-KR" sz="6000" dirty="0">
                <a:latin typeface="Bahnschrift" panose="020B0502040204020203" pitchFamily="34" charset="0"/>
              </a:rPr>
              <a:t>+</a:t>
            </a:r>
            <a:endParaRPr lang="ko-KR" altLang="en-US" sz="6000" dirty="0">
              <a:latin typeface="Bahnschrift" panose="020B0502040204020203" pitchFamily="34" charset="0"/>
            </a:endParaRPr>
          </a:p>
        </p:txBody>
      </p:sp>
    </p:spTree>
    <p:extLst>
      <p:ext uri="{BB962C8B-B14F-4D97-AF65-F5344CB8AC3E}">
        <p14:creationId xmlns:p14="http://schemas.microsoft.com/office/powerpoint/2010/main" val="280441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97013" y="-119524"/>
            <a:ext cx="9371367" cy="10513001"/>
            <a:chOff x="0" y="0"/>
            <a:chExt cx="12495156" cy="14017334"/>
          </a:xfrm>
        </p:grpSpPr>
        <p:pic>
          <p:nvPicPr>
            <p:cNvPr id="3" name="Picture 3"/>
            <p:cNvPicPr>
              <a:picLocks noChangeAspect="1"/>
            </p:cNvPicPr>
            <p:nvPr/>
          </p:nvPicPr>
          <p:blipFill>
            <a:blip r:embed="rId2"/>
            <a:srcRect l="7273" t="1340" r="28703" b="2896"/>
            <a:stretch>
              <a:fillRect/>
            </a:stretch>
          </p:blipFill>
          <p:spPr>
            <a:xfrm>
              <a:off x="0" y="0"/>
              <a:ext cx="12495156" cy="14017334"/>
            </a:xfrm>
            <a:prstGeom prst="rect">
              <a:avLst/>
            </a:prstGeom>
          </p:spPr>
        </p:pic>
      </p:grpSp>
      <p:sp>
        <p:nvSpPr>
          <p:cNvPr id="4" name="TextBox 4"/>
          <p:cNvSpPr txBox="1"/>
          <p:nvPr/>
        </p:nvSpPr>
        <p:spPr>
          <a:xfrm>
            <a:off x="765159" y="7775578"/>
            <a:ext cx="5886704" cy="786765"/>
          </a:xfrm>
          <a:prstGeom prst="rect">
            <a:avLst/>
          </a:prstGeom>
        </p:spPr>
        <p:txBody>
          <a:bodyPr lIns="0" tIns="0" rIns="0" bIns="0" rtlCol="0" anchor="t">
            <a:spAutoFit/>
          </a:bodyPr>
          <a:lstStyle/>
          <a:p>
            <a:pPr>
              <a:lnSpc>
                <a:spcPts val="3150"/>
              </a:lnSpc>
            </a:pPr>
            <a:r>
              <a:rPr lang="en-US" sz="2100" spc="-84" dirty="0">
                <a:solidFill>
                  <a:srgbClr val="172459"/>
                </a:solidFill>
                <a:ea typeface="Arita Dotum Medium"/>
              </a:rPr>
              <a:t>회사 소개글과 제안하는 가치를</a:t>
            </a:r>
          </a:p>
          <a:p>
            <a:pPr marL="0" lvl="0" indent="0" algn="l">
              <a:lnSpc>
                <a:spcPts val="3150"/>
              </a:lnSpc>
            </a:pPr>
            <a:r>
              <a:rPr lang="en-US" sz="2100" spc="-84" dirty="0">
                <a:solidFill>
                  <a:srgbClr val="172459"/>
                </a:solidFill>
                <a:latin typeface="Arita Dotum Medium"/>
                <a:ea typeface="Arita Dotum Medium"/>
              </a:rPr>
              <a:t>입력해 주세요.</a:t>
            </a:r>
          </a:p>
        </p:txBody>
      </p:sp>
      <p:sp>
        <p:nvSpPr>
          <p:cNvPr id="5" name="AutoShape 5"/>
          <p:cNvSpPr/>
          <p:nvPr/>
        </p:nvSpPr>
        <p:spPr>
          <a:xfrm>
            <a:off x="-682680" y="903840"/>
            <a:ext cx="4608307" cy="0"/>
          </a:xfrm>
          <a:prstGeom prst="line">
            <a:avLst/>
          </a:prstGeom>
          <a:ln w="28575" cap="flat">
            <a:solidFill>
              <a:srgbClr val="3A4C8F"/>
            </a:solidFill>
            <a:prstDash val="solid"/>
            <a:headEnd type="none" w="sm" len="sm"/>
            <a:tailEnd type="none" w="sm" len="sm"/>
          </a:ln>
        </p:spPr>
      </p:sp>
      <p:sp>
        <p:nvSpPr>
          <p:cNvPr id="6" name="TextBox 6"/>
          <p:cNvSpPr txBox="1"/>
          <p:nvPr/>
        </p:nvSpPr>
        <p:spPr>
          <a:xfrm>
            <a:off x="-117139" y="1085850"/>
            <a:ext cx="4042766" cy="1974854"/>
          </a:xfrm>
          <a:prstGeom prst="rect">
            <a:avLst/>
          </a:prstGeom>
        </p:spPr>
        <p:txBody>
          <a:bodyPr lIns="0" tIns="0" rIns="0" bIns="0" rtlCol="0" anchor="t">
            <a:spAutoFit/>
          </a:bodyPr>
          <a:lstStyle/>
          <a:p>
            <a:pPr algn="r">
              <a:lnSpc>
                <a:spcPts val="7700"/>
              </a:lnSpc>
            </a:pPr>
            <a:r>
              <a:rPr lang="en-US" sz="7000" spc="-175" dirty="0">
                <a:solidFill>
                  <a:srgbClr val="3A4C8F"/>
                </a:solidFill>
                <a:ea typeface="Arita Dotum Bold"/>
              </a:rPr>
              <a:t>프로덕션</a:t>
            </a:r>
          </a:p>
          <a:p>
            <a:pPr marL="0" lvl="0" indent="0" algn="r">
              <a:lnSpc>
                <a:spcPts val="7700"/>
              </a:lnSpc>
            </a:pPr>
            <a:r>
              <a:rPr lang="en-US" sz="7000" spc="-175" dirty="0">
                <a:solidFill>
                  <a:srgbClr val="3A4C8F"/>
                </a:solidFill>
                <a:ea typeface="Arita Dotum Bold"/>
              </a:rPr>
              <a:t>밸류</a:t>
            </a:r>
          </a:p>
        </p:txBody>
      </p:sp>
      <p:sp>
        <p:nvSpPr>
          <p:cNvPr id="7" name="TextBox 7"/>
          <p:cNvSpPr txBox="1"/>
          <p:nvPr/>
        </p:nvSpPr>
        <p:spPr>
          <a:xfrm>
            <a:off x="-196693" y="556178"/>
            <a:ext cx="4032219" cy="276225"/>
          </a:xfrm>
          <a:prstGeom prst="rect">
            <a:avLst/>
          </a:prstGeom>
        </p:spPr>
        <p:txBody>
          <a:bodyPr lIns="0" tIns="0" rIns="0" bIns="0" rtlCol="0" anchor="t">
            <a:spAutoFit/>
          </a:bodyPr>
          <a:lstStyle/>
          <a:p>
            <a:pPr marL="0" lvl="0" indent="0" algn="r">
              <a:lnSpc>
                <a:spcPts val="2160"/>
              </a:lnSpc>
              <a:spcBef>
                <a:spcPct val="0"/>
              </a:spcBef>
            </a:pPr>
            <a:r>
              <a:rPr lang="en-US" sz="1800" spc="135" dirty="0">
                <a:solidFill>
                  <a:srgbClr val="3A4C8F"/>
                </a:solidFill>
                <a:latin typeface="Arita Dotum Bold"/>
              </a:rPr>
              <a:t>PRODUCTION VALUE</a:t>
            </a:r>
          </a:p>
        </p:txBody>
      </p:sp>
      <p:grpSp>
        <p:nvGrpSpPr>
          <p:cNvPr id="8" name="Group 8"/>
          <p:cNvGrpSpPr/>
          <p:nvPr/>
        </p:nvGrpSpPr>
        <p:grpSpPr>
          <a:xfrm>
            <a:off x="15505242" y="-185209"/>
            <a:ext cx="2967966" cy="10657419"/>
            <a:chOff x="0" y="0"/>
            <a:chExt cx="781687" cy="2806892"/>
          </a:xfrm>
        </p:grpSpPr>
        <p:sp>
          <p:nvSpPr>
            <p:cNvPr id="9" name="Freeform 9"/>
            <p:cNvSpPr/>
            <p:nvPr/>
          </p:nvSpPr>
          <p:spPr>
            <a:xfrm>
              <a:off x="0" y="0"/>
              <a:ext cx="781687" cy="2806892"/>
            </a:xfrm>
            <a:custGeom>
              <a:avLst/>
              <a:gdLst/>
              <a:ahLst/>
              <a:cxnLst/>
              <a:rect l="l" t="t" r="r" b="b"/>
              <a:pathLst>
                <a:path w="781687" h="2806892">
                  <a:moveTo>
                    <a:pt x="0" y="0"/>
                  </a:moveTo>
                  <a:lnTo>
                    <a:pt x="781687" y="0"/>
                  </a:lnTo>
                  <a:lnTo>
                    <a:pt x="781687" y="2806892"/>
                  </a:lnTo>
                  <a:lnTo>
                    <a:pt x="0" y="2806892"/>
                  </a:lnTo>
                  <a:close/>
                </a:path>
              </a:pathLst>
            </a:custGeom>
            <a:solidFill>
              <a:srgbClr val="172459">
                <a:alpha val="84706"/>
              </a:srgbClr>
            </a:solidFill>
          </p:spPr>
        </p:sp>
        <p:sp>
          <p:nvSpPr>
            <p:cNvPr id="10" name="TextBox 10"/>
            <p:cNvSpPr txBox="1"/>
            <p:nvPr/>
          </p:nvSpPr>
          <p:spPr>
            <a:xfrm>
              <a:off x="0" y="-47625"/>
              <a:ext cx="781687" cy="2854517"/>
            </a:xfrm>
            <a:prstGeom prst="rect">
              <a:avLst/>
            </a:prstGeom>
          </p:spPr>
          <p:txBody>
            <a:bodyPr lIns="50800" tIns="50800" rIns="50800" bIns="50800" rtlCol="0" anchor="ctr"/>
            <a:lstStyle/>
            <a:p>
              <a:pPr algn="ctr">
                <a:lnSpc>
                  <a:spcPts val="3500"/>
                </a:lnSpc>
              </a:pPr>
              <a:endParaRPr dirty="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078" y="-80493"/>
            <a:ext cx="18422155" cy="10447986"/>
            <a:chOff x="0" y="0"/>
            <a:chExt cx="24562874" cy="13930649"/>
          </a:xfrm>
        </p:grpSpPr>
        <p:pic>
          <p:nvPicPr>
            <p:cNvPr id="3" name="Picture 3"/>
            <p:cNvPicPr>
              <a:picLocks noChangeAspect="1"/>
            </p:cNvPicPr>
            <p:nvPr/>
          </p:nvPicPr>
          <p:blipFill>
            <a:blip r:embed="rId2"/>
            <a:srcRect l="9782" t="8593" r="217" b="14842"/>
            <a:stretch>
              <a:fillRect/>
            </a:stretch>
          </p:blipFill>
          <p:spPr>
            <a:xfrm flipH="1">
              <a:off x="0" y="0"/>
              <a:ext cx="24562874" cy="13930649"/>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팀원 소개</a:t>
            </a:r>
          </a:p>
        </p:txBody>
      </p:sp>
      <p:sp>
        <p:nvSpPr>
          <p:cNvPr id="8" name="TextBox 8"/>
          <p:cNvSpPr txBox="1"/>
          <p:nvPr/>
        </p:nvSpPr>
        <p:spPr>
          <a:xfrm>
            <a:off x="1028700" y="5133975"/>
            <a:ext cx="16230600" cy="1152525"/>
          </a:xfrm>
          <a:prstGeom prst="rect">
            <a:avLst/>
          </a:prstGeom>
        </p:spPr>
        <p:txBody>
          <a:bodyPr lIns="0" tIns="0" rIns="0" bIns="0" rtlCol="0" anchor="t">
            <a:spAutoFit/>
          </a:bodyPr>
          <a:lstStyle/>
          <a:p>
            <a:pPr marL="0" lvl="0" indent="0">
              <a:lnSpc>
                <a:spcPts val="9000"/>
              </a:lnSpc>
              <a:spcBef>
                <a:spcPct val="0"/>
              </a:spcBef>
            </a:pPr>
            <a:r>
              <a:rPr lang="en-US" sz="7500" dirty="0">
                <a:solidFill>
                  <a:srgbClr val="89ADDF"/>
                </a:solidFill>
                <a:latin typeface="Arita Dotum Medium"/>
              </a:rPr>
              <a:t>OUR TEAM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l="2970" t="13656" r="799" b="5250"/>
            <a:stretch>
              <a:fillRect/>
            </a:stretch>
          </p:blipFill>
          <p:spPr>
            <a:xfrm>
              <a:off x="0" y="0"/>
              <a:ext cx="24384000" cy="13716000"/>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우리의 서비스</a:t>
            </a:r>
          </a:p>
        </p:txBody>
      </p:sp>
      <p:sp>
        <p:nvSpPr>
          <p:cNvPr id="8" name="TextBox 8"/>
          <p:cNvSpPr txBox="1"/>
          <p:nvPr/>
        </p:nvSpPr>
        <p:spPr>
          <a:xfrm>
            <a:off x="1028700" y="5133975"/>
            <a:ext cx="16230600" cy="1152525"/>
          </a:xfrm>
          <a:prstGeom prst="rect">
            <a:avLst/>
          </a:prstGeom>
        </p:spPr>
        <p:txBody>
          <a:bodyPr lIns="0" tIns="0" rIns="0" bIns="0" rtlCol="0" anchor="t">
            <a:spAutoFit/>
          </a:bodyPr>
          <a:lstStyle/>
          <a:p>
            <a:pPr marL="0" lvl="0" indent="0">
              <a:lnSpc>
                <a:spcPts val="9000"/>
              </a:lnSpc>
              <a:spcBef>
                <a:spcPct val="0"/>
              </a:spcBef>
            </a:pPr>
            <a:r>
              <a:rPr lang="en-US" sz="7500" dirty="0">
                <a:solidFill>
                  <a:srgbClr val="89ADDF"/>
                </a:solidFill>
                <a:latin typeface="Arita Dotum Medium"/>
              </a:rPr>
              <a:t>OUR SERVICE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5498" y="2285741"/>
            <a:ext cx="16206957" cy="8582786"/>
            <a:chOff x="0" y="0"/>
            <a:chExt cx="4268499" cy="2260487"/>
          </a:xfrm>
        </p:grpSpPr>
        <p:sp>
          <p:nvSpPr>
            <p:cNvPr id="3" name="Freeform 3"/>
            <p:cNvSpPr/>
            <p:nvPr/>
          </p:nvSpPr>
          <p:spPr>
            <a:xfrm>
              <a:off x="0" y="0"/>
              <a:ext cx="4268499" cy="2260487"/>
            </a:xfrm>
            <a:custGeom>
              <a:avLst/>
              <a:gdLst/>
              <a:ahLst/>
              <a:cxnLst/>
              <a:rect l="l" t="t" r="r" b="b"/>
              <a:pathLst>
                <a:path w="4268499" h="2260487">
                  <a:moveTo>
                    <a:pt x="0" y="0"/>
                  </a:moveTo>
                  <a:lnTo>
                    <a:pt x="4268499" y="0"/>
                  </a:lnTo>
                  <a:lnTo>
                    <a:pt x="4268499" y="2260487"/>
                  </a:lnTo>
                  <a:lnTo>
                    <a:pt x="0" y="2260487"/>
                  </a:lnTo>
                  <a:close/>
                </a:path>
              </a:pathLst>
            </a:custGeom>
            <a:solidFill>
              <a:srgbClr val="89ADDF"/>
            </a:solidFill>
          </p:spPr>
        </p:sp>
        <p:sp>
          <p:nvSpPr>
            <p:cNvPr id="4" name="TextBox 4"/>
            <p:cNvSpPr txBox="1"/>
            <p:nvPr/>
          </p:nvSpPr>
          <p:spPr>
            <a:xfrm>
              <a:off x="0" y="-47625"/>
              <a:ext cx="4268499" cy="2308112"/>
            </a:xfrm>
            <a:prstGeom prst="rect">
              <a:avLst/>
            </a:prstGeom>
          </p:spPr>
          <p:txBody>
            <a:bodyPr lIns="50800" tIns="50800" rIns="50800" bIns="50800" rtlCol="0" anchor="ctr"/>
            <a:lstStyle/>
            <a:p>
              <a:pPr algn="ctr">
                <a:lnSpc>
                  <a:spcPts val="3500"/>
                </a:lnSpc>
              </a:pPr>
              <a:endParaRPr dirty="0"/>
            </a:p>
          </p:txBody>
        </p:sp>
      </p:grpSp>
      <p:sp>
        <p:nvSpPr>
          <p:cNvPr id="5" name="AutoShape 5"/>
          <p:cNvSpPr/>
          <p:nvPr/>
        </p:nvSpPr>
        <p:spPr>
          <a:xfrm>
            <a:off x="3437147" y="7919835"/>
            <a:ext cx="3759074" cy="0"/>
          </a:xfrm>
          <a:prstGeom prst="line">
            <a:avLst/>
          </a:prstGeom>
          <a:ln w="19050" cap="flat">
            <a:solidFill>
              <a:srgbClr val="3A4C8F"/>
            </a:solidFill>
            <a:prstDash val="solid"/>
            <a:headEnd type="none" w="sm" len="sm"/>
            <a:tailEnd type="none" w="sm" len="sm"/>
          </a:ln>
        </p:spPr>
      </p:sp>
      <p:sp>
        <p:nvSpPr>
          <p:cNvPr id="6" name="AutoShape 6"/>
          <p:cNvSpPr/>
          <p:nvPr/>
        </p:nvSpPr>
        <p:spPr>
          <a:xfrm>
            <a:off x="8371699" y="7919835"/>
            <a:ext cx="3759074" cy="0"/>
          </a:xfrm>
          <a:prstGeom prst="line">
            <a:avLst/>
          </a:prstGeom>
          <a:ln w="19050" cap="flat">
            <a:solidFill>
              <a:srgbClr val="3A4C8F"/>
            </a:solidFill>
            <a:prstDash val="solid"/>
            <a:headEnd type="none" w="sm" len="sm"/>
            <a:tailEnd type="none" w="sm" len="sm"/>
          </a:ln>
        </p:spPr>
      </p:sp>
      <p:sp>
        <p:nvSpPr>
          <p:cNvPr id="7" name="Freeform 7"/>
          <p:cNvSpPr/>
          <p:nvPr/>
        </p:nvSpPr>
        <p:spPr>
          <a:xfrm>
            <a:off x="8371699" y="5075042"/>
            <a:ext cx="1301293" cy="1330318"/>
          </a:xfrm>
          <a:custGeom>
            <a:avLst/>
            <a:gdLst/>
            <a:ahLst/>
            <a:cxnLst/>
            <a:rect l="l" t="t" r="r" b="b"/>
            <a:pathLst>
              <a:path w="1301293" h="1330318">
                <a:moveTo>
                  <a:pt x="0" y="0"/>
                </a:moveTo>
                <a:lnTo>
                  <a:pt x="1301293" y="0"/>
                </a:lnTo>
                <a:lnTo>
                  <a:pt x="1301293" y="1330318"/>
                </a:lnTo>
                <a:lnTo>
                  <a:pt x="0" y="1330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AutoShape 8"/>
          <p:cNvSpPr/>
          <p:nvPr/>
        </p:nvSpPr>
        <p:spPr>
          <a:xfrm>
            <a:off x="13304740" y="7919835"/>
            <a:ext cx="3759074" cy="0"/>
          </a:xfrm>
          <a:prstGeom prst="line">
            <a:avLst/>
          </a:prstGeom>
          <a:ln w="19050" cap="flat">
            <a:solidFill>
              <a:srgbClr val="3A4C8F"/>
            </a:solidFill>
            <a:prstDash val="solid"/>
            <a:headEnd type="none" w="sm" len="sm"/>
            <a:tailEnd type="none" w="sm" len="sm"/>
          </a:ln>
        </p:spPr>
      </p:sp>
      <p:sp>
        <p:nvSpPr>
          <p:cNvPr id="9" name="Freeform 9"/>
          <p:cNvSpPr/>
          <p:nvPr/>
        </p:nvSpPr>
        <p:spPr>
          <a:xfrm>
            <a:off x="13304740" y="5106427"/>
            <a:ext cx="1237587" cy="1267548"/>
          </a:xfrm>
          <a:custGeom>
            <a:avLst/>
            <a:gdLst/>
            <a:ahLst/>
            <a:cxnLst/>
            <a:rect l="l" t="t" r="r" b="b"/>
            <a:pathLst>
              <a:path w="1237587" h="1267548">
                <a:moveTo>
                  <a:pt x="0" y="0"/>
                </a:moveTo>
                <a:lnTo>
                  <a:pt x="1237588" y="0"/>
                </a:lnTo>
                <a:lnTo>
                  <a:pt x="1237588" y="1267548"/>
                </a:lnTo>
                <a:lnTo>
                  <a:pt x="0" y="1267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437147" y="4940340"/>
            <a:ext cx="1493594" cy="1493594"/>
          </a:xfrm>
          <a:custGeom>
            <a:avLst/>
            <a:gdLst/>
            <a:ahLst/>
            <a:cxnLst/>
            <a:rect l="l" t="t" r="r" b="b"/>
            <a:pathLst>
              <a:path w="1493594" h="1493594">
                <a:moveTo>
                  <a:pt x="0" y="0"/>
                </a:moveTo>
                <a:lnTo>
                  <a:pt x="1493594" y="0"/>
                </a:lnTo>
                <a:lnTo>
                  <a:pt x="1493594" y="1493595"/>
                </a:lnTo>
                <a:lnTo>
                  <a:pt x="0" y="14935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3437147"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브랜딩 속</a:t>
            </a:r>
          </a:p>
          <a:p>
            <a:pPr marL="0" lvl="0" indent="0">
              <a:lnSpc>
                <a:spcPts val="3750"/>
              </a:lnSpc>
            </a:pPr>
            <a:r>
              <a:rPr lang="en-US" sz="3000" spc="-120" dirty="0">
                <a:solidFill>
                  <a:srgbClr val="3A4C8F"/>
                </a:solidFill>
                <a:ea typeface="Arita Dotum Bold"/>
              </a:rPr>
              <a:t>타겟층 파악</a:t>
            </a:r>
          </a:p>
        </p:txBody>
      </p:sp>
      <p:sp>
        <p:nvSpPr>
          <p:cNvPr id="12" name="TextBox 12"/>
          <p:cNvSpPr txBox="1"/>
          <p:nvPr/>
        </p:nvSpPr>
        <p:spPr>
          <a:xfrm>
            <a:off x="3437147" y="8189874"/>
            <a:ext cx="3760586"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3" name="TextBox 13"/>
          <p:cNvSpPr txBox="1"/>
          <p:nvPr/>
        </p:nvSpPr>
        <p:spPr>
          <a:xfrm>
            <a:off x="8371699"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홍보 솔루션</a:t>
            </a:r>
          </a:p>
          <a:p>
            <a:pPr marL="0" lvl="0" indent="0">
              <a:lnSpc>
                <a:spcPts val="3750"/>
              </a:lnSpc>
            </a:pPr>
            <a:r>
              <a:rPr lang="en-US" sz="3000" spc="-120" dirty="0">
                <a:solidFill>
                  <a:srgbClr val="3A4C8F"/>
                </a:solidFill>
                <a:ea typeface="Arita Dotum Bold"/>
              </a:rPr>
              <a:t>제안</a:t>
            </a:r>
          </a:p>
        </p:txBody>
      </p:sp>
      <p:sp>
        <p:nvSpPr>
          <p:cNvPr id="14" name="TextBox 14"/>
          <p:cNvSpPr txBox="1"/>
          <p:nvPr/>
        </p:nvSpPr>
        <p:spPr>
          <a:xfrm>
            <a:off x="8371699" y="8189874"/>
            <a:ext cx="3759074"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5" name="TextBox 15"/>
          <p:cNvSpPr txBox="1"/>
          <p:nvPr/>
        </p:nvSpPr>
        <p:spPr>
          <a:xfrm>
            <a:off x="13304740"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콘텐츠</a:t>
            </a:r>
          </a:p>
          <a:p>
            <a:pPr marL="0" lvl="0" indent="0">
              <a:lnSpc>
                <a:spcPts val="3750"/>
              </a:lnSpc>
            </a:pPr>
            <a:r>
              <a:rPr lang="en-US" sz="3000" spc="-120" dirty="0">
                <a:solidFill>
                  <a:srgbClr val="3A4C8F"/>
                </a:solidFill>
                <a:ea typeface="Arita Dotum Bold"/>
              </a:rPr>
              <a:t>제작</a:t>
            </a:r>
          </a:p>
        </p:txBody>
      </p:sp>
      <p:sp>
        <p:nvSpPr>
          <p:cNvPr id="16" name="TextBox 16"/>
          <p:cNvSpPr txBox="1"/>
          <p:nvPr/>
        </p:nvSpPr>
        <p:spPr>
          <a:xfrm>
            <a:off x="13304740" y="8189874"/>
            <a:ext cx="3759074"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7" name="TextBox 17"/>
          <p:cNvSpPr txBox="1"/>
          <p:nvPr/>
        </p:nvSpPr>
        <p:spPr>
          <a:xfrm>
            <a:off x="736584" y="612349"/>
            <a:ext cx="16230600" cy="2600325"/>
          </a:xfrm>
          <a:prstGeom prst="rect">
            <a:avLst/>
          </a:prstGeom>
        </p:spPr>
        <p:txBody>
          <a:bodyPr lIns="0" tIns="0" rIns="0" bIns="0" rtlCol="0" anchor="t">
            <a:spAutoFit/>
          </a:bodyPr>
          <a:lstStyle/>
          <a:p>
            <a:pPr>
              <a:lnSpc>
                <a:spcPts val="10200"/>
              </a:lnSpc>
            </a:pPr>
            <a:r>
              <a:rPr lang="en-US" sz="8500" spc="-340" dirty="0">
                <a:solidFill>
                  <a:srgbClr val="172459"/>
                </a:solidFill>
                <a:ea typeface="Arita Dotum Medium"/>
              </a:rPr>
              <a:t>콘텐츠만을 위한</a:t>
            </a:r>
          </a:p>
          <a:p>
            <a:pPr marL="0" lvl="0" indent="0">
              <a:lnSpc>
                <a:spcPts val="10200"/>
              </a:lnSpc>
            </a:pPr>
            <a:r>
              <a:rPr lang="en-US" sz="8500" spc="-340" dirty="0">
                <a:solidFill>
                  <a:srgbClr val="172459"/>
                </a:solidFill>
                <a:ea typeface="Arita Dotum Medium"/>
              </a:rPr>
              <a:t>제작이 아닙니다</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5498" y="2285741"/>
            <a:ext cx="16206957" cy="8582786"/>
            <a:chOff x="0" y="0"/>
            <a:chExt cx="4268499" cy="2260487"/>
          </a:xfrm>
        </p:grpSpPr>
        <p:sp>
          <p:nvSpPr>
            <p:cNvPr id="3" name="Freeform 3"/>
            <p:cNvSpPr/>
            <p:nvPr/>
          </p:nvSpPr>
          <p:spPr>
            <a:xfrm>
              <a:off x="0" y="0"/>
              <a:ext cx="4268499" cy="2260487"/>
            </a:xfrm>
            <a:custGeom>
              <a:avLst/>
              <a:gdLst/>
              <a:ahLst/>
              <a:cxnLst/>
              <a:rect l="l" t="t" r="r" b="b"/>
              <a:pathLst>
                <a:path w="4268499" h="2260487">
                  <a:moveTo>
                    <a:pt x="0" y="0"/>
                  </a:moveTo>
                  <a:lnTo>
                    <a:pt x="4268499" y="0"/>
                  </a:lnTo>
                  <a:lnTo>
                    <a:pt x="4268499" y="2260487"/>
                  </a:lnTo>
                  <a:lnTo>
                    <a:pt x="0" y="2260487"/>
                  </a:lnTo>
                  <a:close/>
                </a:path>
              </a:pathLst>
            </a:custGeom>
            <a:solidFill>
              <a:srgbClr val="89ADDF"/>
            </a:solidFill>
          </p:spPr>
        </p:sp>
        <p:sp>
          <p:nvSpPr>
            <p:cNvPr id="4" name="TextBox 4"/>
            <p:cNvSpPr txBox="1"/>
            <p:nvPr/>
          </p:nvSpPr>
          <p:spPr>
            <a:xfrm>
              <a:off x="0" y="-47625"/>
              <a:ext cx="4268499" cy="2308112"/>
            </a:xfrm>
            <a:prstGeom prst="rect">
              <a:avLst/>
            </a:prstGeom>
          </p:spPr>
          <p:txBody>
            <a:bodyPr lIns="50800" tIns="50800" rIns="50800" bIns="50800" rtlCol="0" anchor="ctr"/>
            <a:lstStyle/>
            <a:p>
              <a:pPr algn="ctr">
                <a:lnSpc>
                  <a:spcPts val="3500"/>
                </a:lnSpc>
              </a:pPr>
              <a:endParaRPr dirty="0"/>
            </a:p>
          </p:txBody>
        </p:sp>
      </p:grpSp>
      <p:sp>
        <p:nvSpPr>
          <p:cNvPr id="5" name="TextBox 5"/>
          <p:cNvSpPr txBox="1"/>
          <p:nvPr/>
        </p:nvSpPr>
        <p:spPr>
          <a:xfrm>
            <a:off x="736584" y="612349"/>
            <a:ext cx="16230600" cy="2600325"/>
          </a:xfrm>
          <a:prstGeom prst="rect">
            <a:avLst/>
          </a:prstGeom>
        </p:spPr>
        <p:txBody>
          <a:bodyPr lIns="0" tIns="0" rIns="0" bIns="0" rtlCol="0" anchor="t">
            <a:spAutoFit/>
          </a:bodyPr>
          <a:lstStyle/>
          <a:p>
            <a:pPr>
              <a:lnSpc>
                <a:spcPts val="10200"/>
              </a:lnSpc>
            </a:pPr>
            <a:r>
              <a:rPr lang="en-US" sz="8500" spc="-340" dirty="0">
                <a:solidFill>
                  <a:srgbClr val="172459"/>
                </a:solidFill>
                <a:ea typeface="Arita Dotum Medium"/>
              </a:rPr>
              <a:t>브랜딩 기반</a:t>
            </a:r>
          </a:p>
          <a:p>
            <a:pPr marL="0" lvl="0" indent="0">
              <a:lnSpc>
                <a:spcPts val="10200"/>
              </a:lnSpc>
            </a:pPr>
            <a:r>
              <a:rPr lang="en-US" sz="8500" spc="-340" dirty="0">
                <a:solidFill>
                  <a:srgbClr val="172459"/>
                </a:solidFill>
                <a:ea typeface="Arita Dotum Medium"/>
              </a:rPr>
              <a:t>콘텐츠 제작의 장점</a:t>
            </a:r>
          </a:p>
        </p:txBody>
      </p:sp>
      <p:pic>
        <p:nvPicPr>
          <p:cNvPr id="6" name="Picture 6"/>
          <p:cNvPicPr>
            <a:picLocks noChangeAspect="1"/>
          </p:cNvPicPr>
          <p:nvPr/>
        </p:nvPicPr>
        <p:blipFill>
          <a:blip r:embed="rId2"/>
          <a:stretch>
            <a:fillRect/>
          </a:stretch>
        </p:blipFill>
        <p:spPr>
          <a:xfrm>
            <a:off x="2699220" y="4125263"/>
            <a:ext cx="4404079" cy="2569046"/>
          </a:xfrm>
          <a:prstGeom prst="rect">
            <a:avLst/>
          </a:prstGeom>
        </p:spPr>
      </p:pic>
      <p:pic>
        <p:nvPicPr>
          <p:cNvPr id="7" name="Picture 7"/>
          <p:cNvPicPr>
            <a:picLocks noChangeAspect="1"/>
          </p:cNvPicPr>
          <p:nvPr/>
        </p:nvPicPr>
        <p:blipFill>
          <a:blip r:embed="rId3"/>
          <a:stretch>
            <a:fillRect/>
          </a:stretch>
        </p:blipFill>
        <p:spPr>
          <a:xfrm>
            <a:off x="7694213" y="4744082"/>
            <a:ext cx="5257015" cy="1331408"/>
          </a:xfrm>
          <a:prstGeom prst="rect">
            <a:avLst/>
          </a:prstGeom>
        </p:spPr>
      </p:pic>
      <p:pic>
        <p:nvPicPr>
          <p:cNvPr id="8" name="Picture 8"/>
          <p:cNvPicPr>
            <a:picLocks noChangeAspect="1"/>
          </p:cNvPicPr>
          <p:nvPr/>
        </p:nvPicPr>
        <p:blipFill>
          <a:blip r:embed="rId4"/>
          <a:stretch>
            <a:fillRect/>
          </a:stretch>
        </p:blipFill>
        <p:spPr>
          <a:xfrm>
            <a:off x="12863927" y="4384211"/>
            <a:ext cx="4013311" cy="2277534"/>
          </a:xfrm>
          <a:prstGeom prst="rect">
            <a:avLst/>
          </a:prstGeom>
        </p:spPr>
      </p:pic>
      <p:sp>
        <p:nvSpPr>
          <p:cNvPr id="9" name="AutoShape 9"/>
          <p:cNvSpPr/>
          <p:nvPr/>
        </p:nvSpPr>
        <p:spPr>
          <a:xfrm>
            <a:off x="3066227" y="7919835"/>
            <a:ext cx="3759074" cy="0"/>
          </a:xfrm>
          <a:prstGeom prst="line">
            <a:avLst/>
          </a:prstGeom>
          <a:ln w="19050" cap="flat">
            <a:solidFill>
              <a:srgbClr val="3A4C8F"/>
            </a:solidFill>
            <a:prstDash val="solid"/>
            <a:headEnd type="none" w="sm" len="sm"/>
            <a:tailEnd type="none" w="sm" len="sm"/>
          </a:ln>
        </p:spPr>
      </p:sp>
      <p:sp>
        <p:nvSpPr>
          <p:cNvPr id="10" name="TextBox 10"/>
          <p:cNvSpPr txBox="1"/>
          <p:nvPr/>
        </p:nvSpPr>
        <p:spPr>
          <a:xfrm>
            <a:off x="3066227"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매출</a:t>
            </a:r>
          </a:p>
          <a:p>
            <a:pPr marL="0" lvl="0" indent="0">
              <a:lnSpc>
                <a:spcPts val="3750"/>
              </a:lnSpc>
            </a:pPr>
            <a:r>
              <a:rPr lang="en-US" sz="3000" spc="-120" dirty="0">
                <a:solidFill>
                  <a:srgbClr val="3A4C8F"/>
                </a:solidFill>
                <a:ea typeface="Arita Dotum Bold"/>
              </a:rPr>
              <a:t>상승 효과</a:t>
            </a:r>
          </a:p>
        </p:txBody>
      </p:sp>
      <p:sp>
        <p:nvSpPr>
          <p:cNvPr id="11" name="TextBox 11"/>
          <p:cNvSpPr txBox="1"/>
          <p:nvPr/>
        </p:nvSpPr>
        <p:spPr>
          <a:xfrm>
            <a:off x="3066227" y="8189874"/>
            <a:ext cx="3760586"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2" name="AutoShape 12"/>
          <p:cNvSpPr/>
          <p:nvPr/>
        </p:nvSpPr>
        <p:spPr>
          <a:xfrm>
            <a:off x="8132298" y="7919835"/>
            <a:ext cx="3759074" cy="0"/>
          </a:xfrm>
          <a:prstGeom prst="line">
            <a:avLst/>
          </a:prstGeom>
          <a:ln w="19050" cap="flat">
            <a:solidFill>
              <a:srgbClr val="3A4C8F"/>
            </a:solidFill>
            <a:prstDash val="solid"/>
            <a:headEnd type="none" w="sm" len="sm"/>
            <a:tailEnd type="none" w="sm" len="sm"/>
          </a:ln>
        </p:spPr>
      </p:sp>
      <p:sp>
        <p:nvSpPr>
          <p:cNvPr id="13" name="TextBox 13"/>
          <p:cNvSpPr txBox="1"/>
          <p:nvPr/>
        </p:nvSpPr>
        <p:spPr>
          <a:xfrm>
            <a:off x="8132298"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브랜드 인지도</a:t>
            </a:r>
          </a:p>
          <a:p>
            <a:pPr marL="0" lvl="0" indent="0">
              <a:lnSpc>
                <a:spcPts val="3750"/>
              </a:lnSpc>
            </a:pPr>
            <a:r>
              <a:rPr lang="en-US" sz="3000" spc="-120" dirty="0">
                <a:solidFill>
                  <a:srgbClr val="3A4C8F"/>
                </a:solidFill>
                <a:ea typeface="Arita Dotum Bold"/>
              </a:rPr>
              <a:t>상승 효과</a:t>
            </a:r>
          </a:p>
        </p:txBody>
      </p:sp>
      <p:sp>
        <p:nvSpPr>
          <p:cNvPr id="14" name="TextBox 14"/>
          <p:cNvSpPr txBox="1"/>
          <p:nvPr/>
        </p:nvSpPr>
        <p:spPr>
          <a:xfrm>
            <a:off x="8132298" y="8189874"/>
            <a:ext cx="3759074"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
        <p:nvSpPr>
          <p:cNvPr id="15" name="AutoShape 15"/>
          <p:cNvSpPr/>
          <p:nvPr/>
        </p:nvSpPr>
        <p:spPr>
          <a:xfrm>
            <a:off x="13198370" y="7919835"/>
            <a:ext cx="3759074" cy="0"/>
          </a:xfrm>
          <a:prstGeom prst="line">
            <a:avLst/>
          </a:prstGeom>
          <a:ln w="19050" cap="flat">
            <a:solidFill>
              <a:srgbClr val="3A4C8F"/>
            </a:solidFill>
            <a:prstDash val="solid"/>
            <a:headEnd type="none" w="sm" len="sm"/>
            <a:tailEnd type="none" w="sm" len="sm"/>
          </a:ln>
        </p:spPr>
      </p:sp>
      <p:sp>
        <p:nvSpPr>
          <p:cNvPr id="16" name="TextBox 16"/>
          <p:cNvSpPr txBox="1"/>
          <p:nvPr/>
        </p:nvSpPr>
        <p:spPr>
          <a:xfrm>
            <a:off x="13198370" y="6691110"/>
            <a:ext cx="3759074" cy="952500"/>
          </a:xfrm>
          <a:prstGeom prst="rect">
            <a:avLst/>
          </a:prstGeom>
        </p:spPr>
        <p:txBody>
          <a:bodyPr lIns="0" tIns="0" rIns="0" bIns="0" rtlCol="0" anchor="t">
            <a:spAutoFit/>
          </a:bodyPr>
          <a:lstStyle/>
          <a:p>
            <a:pPr>
              <a:lnSpc>
                <a:spcPts val="3750"/>
              </a:lnSpc>
            </a:pPr>
            <a:r>
              <a:rPr lang="en-US" sz="3000" spc="-120" dirty="0">
                <a:solidFill>
                  <a:srgbClr val="3A4C8F"/>
                </a:solidFill>
                <a:ea typeface="Arita Dotum Bold"/>
              </a:rPr>
              <a:t>소비층</a:t>
            </a:r>
          </a:p>
          <a:p>
            <a:pPr marL="0" lvl="0" indent="0">
              <a:lnSpc>
                <a:spcPts val="3750"/>
              </a:lnSpc>
            </a:pPr>
            <a:r>
              <a:rPr lang="en-US" sz="3000" spc="-120" dirty="0">
                <a:solidFill>
                  <a:srgbClr val="3A4C8F"/>
                </a:solidFill>
                <a:ea typeface="Arita Dotum Bold"/>
              </a:rPr>
              <a:t>증가 효과</a:t>
            </a:r>
          </a:p>
        </p:txBody>
      </p:sp>
      <p:sp>
        <p:nvSpPr>
          <p:cNvPr id="17" name="TextBox 17"/>
          <p:cNvSpPr txBox="1"/>
          <p:nvPr/>
        </p:nvSpPr>
        <p:spPr>
          <a:xfrm>
            <a:off x="13198370" y="8189874"/>
            <a:ext cx="3759074" cy="834390"/>
          </a:xfrm>
          <a:prstGeom prst="rect">
            <a:avLst/>
          </a:prstGeom>
        </p:spPr>
        <p:txBody>
          <a:bodyPr lIns="0" tIns="0" rIns="0" bIns="0" rtlCol="0" anchor="t">
            <a:spAutoFit/>
          </a:bodyPr>
          <a:lstStyle/>
          <a:p>
            <a:pPr>
              <a:lnSpc>
                <a:spcPts val="3359"/>
              </a:lnSpc>
            </a:pPr>
            <a:r>
              <a:rPr lang="en-US" sz="2400" spc="-96" dirty="0">
                <a:solidFill>
                  <a:srgbClr val="172459"/>
                </a:solidFill>
                <a:ea typeface="Arita Dotum Medium"/>
              </a:rPr>
              <a:t>토론하고자 하는 내용을</a:t>
            </a:r>
          </a:p>
          <a:p>
            <a:pPr marL="0" lvl="0" indent="0">
              <a:lnSpc>
                <a:spcPts val="3359"/>
              </a:lnSpc>
              <a:spcBef>
                <a:spcPct val="0"/>
              </a:spcBef>
            </a:pPr>
            <a:r>
              <a:rPr lang="en-US" sz="2399" spc="-95" dirty="0">
                <a:solidFill>
                  <a:srgbClr val="172459"/>
                </a:solidFill>
                <a:latin typeface="Arita Dotum Medium"/>
                <a:ea typeface="Arita Dotum Medium"/>
              </a:rPr>
              <a:t>간략하게 설명해 주세요.</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28" y="-82826"/>
            <a:ext cx="18467457" cy="10452653"/>
            <a:chOff x="0" y="0"/>
            <a:chExt cx="24623276" cy="13936870"/>
          </a:xfrm>
        </p:grpSpPr>
        <p:pic>
          <p:nvPicPr>
            <p:cNvPr id="3" name="Picture 3"/>
            <p:cNvPicPr>
              <a:picLocks noChangeAspect="1"/>
            </p:cNvPicPr>
            <p:nvPr/>
          </p:nvPicPr>
          <p:blipFill>
            <a:blip r:embed="rId2"/>
            <a:srcRect t="10206" r="5509" b="9570"/>
            <a:stretch>
              <a:fillRect/>
            </a:stretch>
          </p:blipFill>
          <p:spPr>
            <a:xfrm>
              <a:off x="0" y="0"/>
              <a:ext cx="24623276" cy="13936870"/>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파너트쉽</a:t>
            </a:r>
          </a:p>
        </p:txBody>
      </p:sp>
      <p:sp>
        <p:nvSpPr>
          <p:cNvPr id="8" name="TextBox 8"/>
          <p:cNvSpPr txBox="1"/>
          <p:nvPr/>
        </p:nvSpPr>
        <p:spPr>
          <a:xfrm>
            <a:off x="1028700" y="5133975"/>
            <a:ext cx="16230600" cy="1152525"/>
          </a:xfrm>
          <a:prstGeom prst="rect">
            <a:avLst/>
          </a:prstGeom>
        </p:spPr>
        <p:txBody>
          <a:bodyPr lIns="0" tIns="0" rIns="0" bIns="0" rtlCol="0" anchor="t">
            <a:spAutoFit/>
          </a:bodyPr>
          <a:lstStyle/>
          <a:p>
            <a:pPr marL="0" lvl="0" indent="0">
              <a:lnSpc>
                <a:spcPts val="9000"/>
              </a:lnSpc>
              <a:spcBef>
                <a:spcPct val="0"/>
              </a:spcBef>
            </a:pPr>
            <a:r>
              <a:rPr lang="en-US" sz="7500" dirty="0">
                <a:solidFill>
                  <a:srgbClr val="89ADDF"/>
                </a:solidFill>
                <a:latin typeface="Arita Dotum Medium"/>
              </a:rPr>
              <a:t>OUR PARTNERS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550" y="5716085"/>
            <a:ext cx="18453100" cy="4736568"/>
            <a:chOff x="0" y="0"/>
            <a:chExt cx="4860076" cy="1247491"/>
          </a:xfrm>
        </p:grpSpPr>
        <p:sp>
          <p:nvSpPr>
            <p:cNvPr id="3" name="Freeform 3"/>
            <p:cNvSpPr/>
            <p:nvPr/>
          </p:nvSpPr>
          <p:spPr>
            <a:xfrm>
              <a:off x="0" y="0"/>
              <a:ext cx="4860076" cy="1247491"/>
            </a:xfrm>
            <a:custGeom>
              <a:avLst/>
              <a:gdLst/>
              <a:ahLst/>
              <a:cxnLst/>
              <a:rect l="l" t="t" r="r" b="b"/>
              <a:pathLst>
                <a:path w="4860076" h="1247491">
                  <a:moveTo>
                    <a:pt x="0" y="0"/>
                  </a:moveTo>
                  <a:lnTo>
                    <a:pt x="4860076" y="0"/>
                  </a:lnTo>
                  <a:lnTo>
                    <a:pt x="4860076" y="1247491"/>
                  </a:lnTo>
                  <a:lnTo>
                    <a:pt x="0" y="1247491"/>
                  </a:lnTo>
                  <a:close/>
                </a:path>
              </a:pathLst>
            </a:custGeom>
            <a:solidFill>
              <a:srgbClr val="172459"/>
            </a:solidFill>
          </p:spPr>
        </p:sp>
        <p:sp>
          <p:nvSpPr>
            <p:cNvPr id="4" name="TextBox 4"/>
            <p:cNvSpPr txBox="1"/>
            <p:nvPr/>
          </p:nvSpPr>
          <p:spPr>
            <a:xfrm>
              <a:off x="0" y="-47625"/>
              <a:ext cx="4860076" cy="1295116"/>
            </a:xfrm>
            <a:prstGeom prst="rect">
              <a:avLst/>
            </a:prstGeom>
          </p:spPr>
          <p:txBody>
            <a:bodyPr lIns="50800" tIns="50800" rIns="50800" bIns="50800" rtlCol="0" anchor="ctr"/>
            <a:lstStyle/>
            <a:p>
              <a:pPr algn="ctr">
                <a:lnSpc>
                  <a:spcPts val="3500"/>
                </a:lnSpc>
              </a:pPr>
              <a:endParaRPr dirty="0"/>
            </a:p>
          </p:txBody>
        </p:sp>
      </p:grpSp>
      <p:sp>
        <p:nvSpPr>
          <p:cNvPr id="5" name="AutoShape 5"/>
          <p:cNvSpPr/>
          <p:nvPr/>
        </p:nvSpPr>
        <p:spPr>
          <a:xfrm>
            <a:off x="-682680" y="903840"/>
            <a:ext cx="3817430" cy="0"/>
          </a:xfrm>
          <a:prstGeom prst="line">
            <a:avLst/>
          </a:prstGeom>
          <a:ln w="28575" cap="flat">
            <a:solidFill>
              <a:srgbClr val="3A4C8F"/>
            </a:solidFill>
            <a:prstDash val="solid"/>
            <a:headEnd type="none" w="sm" len="sm"/>
            <a:tailEnd type="none" w="sm" len="sm"/>
          </a:ln>
        </p:spPr>
      </p:sp>
      <p:sp>
        <p:nvSpPr>
          <p:cNvPr id="6" name="TextBox 6"/>
          <p:cNvSpPr txBox="1"/>
          <p:nvPr/>
        </p:nvSpPr>
        <p:spPr>
          <a:xfrm>
            <a:off x="-117139" y="1085850"/>
            <a:ext cx="3251889" cy="1003304"/>
          </a:xfrm>
          <a:prstGeom prst="rect">
            <a:avLst/>
          </a:prstGeom>
        </p:spPr>
        <p:txBody>
          <a:bodyPr lIns="0" tIns="0" rIns="0" bIns="0" rtlCol="0" anchor="t">
            <a:spAutoFit/>
          </a:bodyPr>
          <a:lstStyle/>
          <a:p>
            <a:pPr marL="0" lvl="0" indent="0" algn="r">
              <a:lnSpc>
                <a:spcPts val="7700"/>
              </a:lnSpc>
            </a:pPr>
            <a:r>
              <a:rPr lang="en-US" sz="7000" spc="-175" dirty="0">
                <a:solidFill>
                  <a:srgbClr val="3A4C8F"/>
                </a:solidFill>
                <a:ea typeface="Arita Dotum Bold"/>
              </a:rPr>
              <a:t>파트너</a:t>
            </a:r>
          </a:p>
        </p:txBody>
      </p:sp>
      <p:sp>
        <p:nvSpPr>
          <p:cNvPr id="7" name="TextBox 7"/>
          <p:cNvSpPr txBox="1"/>
          <p:nvPr/>
        </p:nvSpPr>
        <p:spPr>
          <a:xfrm>
            <a:off x="-196693" y="556178"/>
            <a:ext cx="3246529" cy="276225"/>
          </a:xfrm>
          <a:prstGeom prst="rect">
            <a:avLst/>
          </a:prstGeom>
        </p:spPr>
        <p:txBody>
          <a:bodyPr lIns="0" tIns="0" rIns="0" bIns="0" rtlCol="0" anchor="t">
            <a:spAutoFit/>
          </a:bodyPr>
          <a:lstStyle/>
          <a:p>
            <a:pPr marL="0" lvl="0" indent="0" algn="r">
              <a:lnSpc>
                <a:spcPts val="2160"/>
              </a:lnSpc>
              <a:spcBef>
                <a:spcPct val="0"/>
              </a:spcBef>
            </a:pPr>
            <a:r>
              <a:rPr lang="en-US" sz="1800" spc="135" dirty="0">
                <a:solidFill>
                  <a:srgbClr val="3A4C8F"/>
                </a:solidFill>
                <a:latin typeface="Arita Dotum Bold"/>
              </a:rPr>
              <a:t>PARTNERS</a:t>
            </a:r>
          </a:p>
        </p:txBody>
      </p:sp>
      <p:sp>
        <p:nvSpPr>
          <p:cNvPr id="8" name="TextBox 8"/>
          <p:cNvSpPr txBox="1"/>
          <p:nvPr/>
        </p:nvSpPr>
        <p:spPr>
          <a:xfrm>
            <a:off x="765159" y="2871127"/>
            <a:ext cx="16757683" cy="952500"/>
          </a:xfrm>
          <a:prstGeom prst="rect">
            <a:avLst/>
          </a:prstGeom>
        </p:spPr>
        <p:txBody>
          <a:bodyPr lIns="0" tIns="0" rIns="0" bIns="0" rtlCol="0" anchor="t">
            <a:spAutoFit/>
          </a:bodyPr>
          <a:lstStyle/>
          <a:p>
            <a:pPr marL="0" lvl="0" indent="0" algn="ctr">
              <a:lnSpc>
                <a:spcPts val="7440"/>
              </a:lnSpc>
              <a:spcBef>
                <a:spcPct val="0"/>
              </a:spcBef>
            </a:pPr>
            <a:r>
              <a:rPr lang="en-US" sz="6200" spc="-155" dirty="0">
                <a:solidFill>
                  <a:srgbClr val="3A4C8F"/>
                </a:solidFill>
                <a:latin typeface="Arita Dotum Light"/>
                <a:ea typeface="Arita Dotum Light"/>
              </a:rPr>
              <a:t>우리와 손잡은 3개의 파트너들</a:t>
            </a:r>
          </a:p>
        </p:txBody>
      </p:sp>
      <p:grpSp>
        <p:nvGrpSpPr>
          <p:cNvPr id="9" name="Group 9"/>
          <p:cNvGrpSpPr/>
          <p:nvPr/>
        </p:nvGrpSpPr>
        <p:grpSpPr>
          <a:xfrm>
            <a:off x="2629796" y="4776746"/>
            <a:ext cx="1877076" cy="1877069"/>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1747" t="-4464" r="-25046"/>
              </a:stretch>
            </a:blipFill>
          </p:spPr>
        </p:sp>
      </p:grpSp>
      <p:grpSp>
        <p:nvGrpSpPr>
          <p:cNvPr id="11" name="Group 11"/>
          <p:cNvGrpSpPr/>
          <p:nvPr/>
        </p:nvGrpSpPr>
        <p:grpSpPr>
          <a:xfrm>
            <a:off x="13781128" y="4776746"/>
            <a:ext cx="1877076" cy="1877069"/>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44092" t="-2329" r="-25295" b="-10631"/>
              </a:stretch>
            </a:blipFill>
          </p:spPr>
        </p:sp>
      </p:grpSp>
      <p:grpSp>
        <p:nvGrpSpPr>
          <p:cNvPr id="13" name="Group 13"/>
          <p:cNvGrpSpPr/>
          <p:nvPr/>
        </p:nvGrpSpPr>
        <p:grpSpPr>
          <a:xfrm>
            <a:off x="8204658" y="4776746"/>
            <a:ext cx="1878684" cy="1878677"/>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117" t="-2476" r="-28837"/>
              </a:stretch>
            </a:blipFill>
          </p:spPr>
        </p:sp>
      </p:grpSp>
      <p:sp>
        <p:nvSpPr>
          <p:cNvPr id="15" name="TextBox 15"/>
          <p:cNvSpPr txBox="1"/>
          <p:nvPr/>
        </p:nvSpPr>
        <p:spPr>
          <a:xfrm>
            <a:off x="2020087" y="6988317"/>
            <a:ext cx="3096495" cy="952500"/>
          </a:xfrm>
          <a:prstGeom prst="rect">
            <a:avLst/>
          </a:prstGeom>
        </p:spPr>
        <p:txBody>
          <a:bodyPr lIns="0" tIns="0" rIns="0" bIns="0" rtlCol="0" anchor="t">
            <a:spAutoFit/>
          </a:bodyPr>
          <a:lstStyle/>
          <a:p>
            <a:pPr algn="ctr">
              <a:lnSpc>
                <a:spcPts val="3750"/>
              </a:lnSpc>
            </a:pPr>
            <a:r>
              <a:rPr lang="en-US" sz="3000" spc="-120" dirty="0">
                <a:solidFill>
                  <a:srgbClr val="89ADDF"/>
                </a:solidFill>
                <a:ea typeface="Arita Dotum Bold"/>
              </a:rPr>
              <a:t>최고급</a:t>
            </a:r>
          </a:p>
          <a:p>
            <a:pPr marL="0" lvl="0" indent="0" algn="ctr">
              <a:lnSpc>
                <a:spcPts val="3750"/>
              </a:lnSpc>
            </a:pPr>
            <a:r>
              <a:rPr lang="en-US" sz="3000" spc="-120" dirty="0">
                <a:solidFill>
                  <a:srgbClr val="89ADDF"/>
                </a:solidFill>
                <a:ea typeface="Arita Dotum Bold"/>
              </a:rPr>
              <a:t>장비 렌탈 센터</a:t>
            </a:r>
          </a:p>
        </p:txBody>
      </p:sp>
      <p:sp>
        <p:nvSpPr>
          <p:cNvPr id="16" name="AutoShape 16"/>
          <p:cNvSpPr/>
          <p:nvPr/>
        </p:nvSpPr>
        <p:spPr>
          <a:xfrm>
            <a:off x="2020087" y="8136715"/>
            <a:ext cx="3096495" cy="0"/>
          </a:xfrm>
          <a:prstGeom prst="line">
            <a:avLst/>
          </a:prstGeom>
          <a:ln w="19050" cap="flat">
            <a:solidFill>
              <a:srgbClr val="89ADDF"/>
            </a:solidFill>
            <a:prstDash val="solid"/>
            <a:headEnd type="none" w="sm" len="sm"/>
            <a:tailEnd type="none" w="sm" len="sm"/>
          </a:ln>
        </p:spPr>
      </p:sp>
      <p:sp>
        <p:nvSpPr>
          <p:cNvPr id="17" name="AutoShape 17"/>
          <p:cNvSpPr/>
          <p:nvPr/>
        </p:nvSpPr>
        <p:spPr>
          <a:xfrm>
            <a:off x="7595753" y="8136715"/>
            <a:ext cx="3096495" cy="0"/>
          </a:xfrm>
          <a:prstGeom prst="line">
            <a:avLst/>
          </a:prstGeom>
          <a:ln w="19050" cap="flat">
            <a:solidFill>
              <a:srgbClr val="89ADDF"/>
            </a:solidFill>
            <a:prstDash val="solid"/>
            <a:headEnd type="none" w="sm" len="sm"/>
            <a:tailEnd type="none" w="sm" len="sm"/>
          </a:ln>
        </p:spPr>
      </p:sp>
      <p:sp>
        <p:nvSpPr>
          <p:cNvPr id="18" name="AutoShape 18"/>
          <p:cNvSpPr/>
          <p:nvPr/>
        </p:nvSpPr>
        <p:spPr>
          <a:xfrm>
            <a:off x="13171419" y="8136715"/>
            <a:ext cx="3096495" cy="0"/>
          </a:xfrm>
          <a:prstGeom prst="line">
            <a:avLst/>
          </a:prstGeom>
          <a:ln w="19050" cap="flat">
            <a:solidFill>
              <a:srgbClr val="89ADDF"/>
            </a:solidFill>
            <a:prstDash val="solid"/>
            <a:headEnd type="none" w="sm" len="sm"/>
            <a:tailEnd type="none" w="sm" len="sm"/>
          </a:ln>
        </p:spPr>
      </p:sp>
      <p:sp>
        <p:nvSpPr>
          <p:cNvPr id="19" name="TextBox 19"/>
          <p:cNvSpPr txBox="1"/>
          <p:nvPr/>
        </p:nvSpPr>
        <p:spPr>
          <a:xfrm>
            <a:off x="2020087" y="8412940"/>
            <a:ext cx="3096495" cy="834390"/>
          </a:xfrm>
          <a:prstGeom prst="rect">
            <a:avLst/>
          </a:prstGeom>
        </p:spPr>
        <p:txBody>
          <a:bodyPr lIns="0" tIns="0" rIns="0" bIns="0" rtlCol="0" anchor="t">
            <a:spAutoFit/>
          </a:bodyPr>
          <a:lstStyle/>
          <a:p>
            <a:pPr algn="ctr">
              <a:lnSpc>
                <a:spcPts val="3359"/>
              </a:lnSpc>
            </a:pPr>
            <a:r>
              <a:rPr lang="en-US" sz="2400" spc="-96" dirty="0">
                <a:solidFill>
                  <a:srgbClr val="FFFFFF"/>
                </a:solidFill>
                <a:ea typeface="Arita Dotum Medium"/>
              </a:rPr>
              <a:t>토론하고자 하는 내용을</a:t>
            </a:r>
          </a:p>
          <a:p>
            <a:pPr marL="0" lvl="0" indent="0" algn="ctr">
              <a:lnSpc>
                <a:spcPts val="3359"/>
              </a:lnSpc>
              <a:spcBef>
                <a:spcPct val="0"/>
              </a:spcBef>
            </a:pPr>
            <a:r>
              <a:rPr lang="en-US" sz="2399" spc="-95" dirty="0">
                <a:solidFill>
                  <a:srgbClr val="FFFFFF"/>
                </a:solidFill>
                <a:latin typeface="Arita Dotum Medium"/>
                <a:ea typeface="Arita Dotum Medium"/>
              </a:rPr>
              <a:t>간략하게 설명해 주세요.</a:t>
            </a:r>
          </a:p>
        </p:txBody>
      </p:sp>
      <p:sp>
        <p:nvSpPr>
          <p:cNvPr id="20" name="TextBox 20"/>
          <p:cNvSpPr txBox="1"/>
          <p:nvPr/>
        </p:nvSpPr>
        <p:spPr>
          <a:xfrm>
            <a:off x="7595753" y="6988317"/>
            <a:ext cx="3096495" cy="952500"/>
          </a:xfrm>
          <a:prstGeom prst="rect">
            <a:avLst/>
          </a:prstGeom>
        </p:spPr>
        <p:txBody>
          <a:bodyPr lIns="0" tIns="0" rIns="0" bIns="0" rtlCol="0" anchor="t">
            <a:spAutoFit/>
          </a:bodyPr>
          <a:lstStyle/>
          <a:p>
            <a:pPr algn="ctr">
              <a:lnSpc>
                <a:spcPts val="3750"/>
              </a:lnSpc>
            </a:pPr>
            <a:r>
              <a:rPr lang="en-US" sz="3000" spc="-120" dirty="0">
                <a:solidFill>
                  <a:srgbClr val="89ADDF"/>
                </a:solidFill>
                <a:ea typeface="Arita Dotum Bold"/>
              </a:rPr>
              <a:t>최고의</a:t>
            </a:r>
          </a:p>
          <a:p>
            <a:pPr marL="0" lvl="0" indent="0" algn="ctr">
              <a:lnSpc>
                <a:spcPts val="3750"/>
              </a:lnSpc>
            </a:pPr>
            <a:r>
              <a:rPr lang="en-US" sz="3000" spc="-120" dirty="0">
                <a:solidFill>
                  <a:srgbClr val="89ADDF"/>
                </a:solidFill>
                <a:ea typeface="Arita Dotum Bold"/>
              </a:rPr>
              <a:t>광고 대행사</a:t>
            </a:r>
          </a:p>
        </p:txBody>
      </p:sp>
      <p:sp>
        <p:nvSpPr>
          <p:cNvPr id="21" name="TextBox 21"/>
          <p:cNvSpPr txBox="1"/>
          <p:nvPr/>
        </p:nvSpPr>
        <p:spPr>
          <a:xfrm>
            <a:off x="7595753" y="8412940"/>
            <a:ext cx="3096495" cy="834390"/>
          </a:xfrm>
          <a:prstGeom prst="rect">
            <a:avLst/>
          </a:prstGeom>
        </p:spPr>
        <p:txBody>
          <a:bodyPr lIns="0" tIns="0" rIns="0" bIns="0" rtlCol="0" anchor="t">
            <a:spAutoFit/>
          </a:bodyPr>
          <a:lstStyle/>
          <a:p>
            <a:pPr algn="ctr">
              <a:lnSpc>
                <a:spcPts val="3359"/>
              </a:lnSpc>
            </a:pPr>
            <a:r>
              <a:rPr lang="en-US" sz="2400" spc="-96" dirty="0">
                <a:solidFill>
                  <a:srgbClr val="FFFFFF"/>
                </a:solidFill>
                <a:ea typeface="Arita Dotum Medium"/>
              </a:rPr>
              <a:t>토론하고자 하는 내용을</a:t>
            </a:r>
          </a:p>
          <a:p>
            <a:pPr marL="0" lvl="0" indent="0" algn="ctr">
              <a:lnSpc>
                <a:spcPts val="3359"/>
              </a:lnSpc>
              <a:spcBef>
                <a:spcPct val="0"/>
              </a:spcBef>
            </a:pPr>
            <a:r>
              <a:rPr lang="en-US" sz="2399" spc="-95" dirty="0">
                <a:solidFill>
                  <a:srgbClr val="FFFFFF"/>
                </a:solidFill>
                <a:latin typeface="Arita Dotum Medium"/>
                <a:ea typeface="Arita Dotum Medium"/>
              </a:rPr>
              <a:t>간략하게 설명해 주세요.</a:t>
            </a:r>
          </a:p>
        </p:txBody>
      </p:sp>
      <p:sp>
        <p:nvSpPr>
          <p:cNvPr id="22" name="TextBox 22"/>
          <p:cNvSpPr txBox="1"/>
          <p:nvPr/>
        </p:nvSpPr>
        <p:spPr>
          <a:xfrm>
            <a:off x="13171419" y="6988317"/>
            <a:ext cx="3096495" cy="952500"/>
          </a:xfrm>
          <a:prstGeom prst="rect">
            <a:avLst/>
          </a:prstGeom>
        </p:spPr>
        <p:txBody>
          <a:bodyPr lIns="0" tIns="0" rIns="0" bIns="0" rtlCol="0" anchor="t">
            <a:spAutoFit/>
          </a:bodyPr>
          <a:lstStyle/>
          <a:p>
            <a:pPr algn="ctr">
              <a:lnSpc>
                <a:spcPts val="3750"/>
              </a:lnSpc>
            </a:pPr>
            <a:r>
              <a:rPr lang="en-US" sz="3000" spc="-120" dirty="0">
                <a:solidFill>
                  <a:srgbClr val="89ADDF"/>
                </a:solidFill>
                <a:ea typeface="Arita Dotum Bold"/>
              </a:rPr>
              <a:t>감각적인</a:t>
            </a:r>
          </a:p>
          <a:p>
            <a:pPr marL="0" lvl="0" indent="0" algn="ctr">
              <a:lnSpc>
                <a:spcPts val="3750"/>
              </a:lnSpc>
            </a:pPr>
            <a:r>
              <a:rPr lang="en-US" sz="3000" spc="-120" dirty="0">
                <a:solidFill>
                  <a:srgbClr val="89ADDF"/>
                </a:solidFill>
                <a:ea typeface="Arita Dotum Bold"/>
              </a:rPr>
              <a:t>디자인 스튜디오</a:t>
            </a:r>
          </a:p>
        </p:txBody>
      </p:sp>
      <p:sp>
        <p:nvSpPr>
          <p:cNvPr id="23" name="TextBox 23"/>
          <p:cNvSpPr txBox="1"/>
          <p:nvPr/>
        </p:nvSpPr>
        <p:spPr>
          <a:xfrm>
            <a:off x="13171419" y="8412940"/>
            <a:ext cx="3096495" cy="834390"/>
          </a:xfrm>
          <a:prstGeom prst="rect">
            <a:avLst/>
          </a:prstGeom>
        </p:spPr>
        <p:txBody>
          <a:bodyPr lIns="0" tIns="0" rIns="0" bIns="0" rtlCol="0" anchor="t">
            <a:spAutoFit/>
          </a:bodyPr>
          <a:lstStyle/>
          <a:p>
            <a:pPr algn="ctr">
              <a:lnSpc>
                <a:spcPts val="3359"/>
              </a:lnSpc>
            </a:pPr>
            <a:r>
              <a:rPr lang="en-US" sz="2400" spc="-96" dirty="0">
                <a:solidFill>
                  <a:srgbClr val="FFFFFF"/>
                </a:solidFill>
                <a:ea typeface="Arita Dotum Medium"/>
              </a:rPr>
              <a:t>토론하고자 하는 내용을</a:t>
            </a:r>
          </a:p>
          <a:p>
            <a:pPr marL="0" lvl="0" indent="0" algn="ctr">
              <a:lnSpc>
                <a:spcPts val="3359"/>
              </a:lnSpc>
              <a:spcBef>
                <a:spcPct val="0"/>
              </a:spcBef>
            </a:pPr>
            <a:r>
              <a:rPr lang="en-US" sz="2399" spc="-95" dirty="0">
                <a:solidFill>
                  <a:srgbClr val="FFFFFF"/>
                </a:solidFill>
                <a:latin typeface="Arita Dotum Medium"/>
                <a:ea typeface="Arita Dotum Medium"/>
              </a:rPr>
              <a:t>간략하게 설명해 주세요.</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231" y="-95250"/>
            <a:ext cx="18522462" cy="10477500"/>
            <a:chOff x="0" y="0"/>
            <a:chExt cx="24696615" cy="13970000"/>
          </a:xfrm>
        </p:grpSpPr>
        <p:pic>
          <p:nvPicPr>
            <p:cNvPr id="3" name="Picture 3"/>
            <p:cNvPicPr>
              <a:picLocks noChangeAspect="1"/>
            </p:cNvPicPr>
            <p:nvPr/>
          </p:nvPicPr>
          <p:blipFill>
            <a:blip r:embed="rId2"/>
            <a:srcRect l="148" t="7265" r="3601" b="11015"/>
            <a:stretch>
              <a:fillRect/>
            </a:stretch>
          </p:blipFill>
          <p:spPr>
            <a:xfrm>
              <a:off x="0" y="0"/>
              <a:ext cx="24696615" cy="13970000"/>
            </a:xfrm>
            <a:prstGeom prst="rect">
              <a:avLst/>
            </a:prstGeom>
          </p:spPr>
        </p:pic>
      </p:grpSp>
      <p:grpSp>
        <p:nvGrpSpPr>
          <p:cNvPr id="4" name="Group 4"/>
          <p:cNvGrpSpPr/>
          <p:nvPr/>
        </p:nvGrpSpPr>
        <p:grpSpPr>
          <a:xfrm>
            <a:off x="-147515" y="-185209"/>
            <a:ext cx="9526189" cy="10657419"/>
            <a:chOff x="0" y="0"/>
            <a:chExt cx="2508955" cy="2806892"/>
          </a:xfrm>
        </p:grpSpPr>
        <p:sp>
          <p:nvSpPr>
            <p:cNvPr id="5" name="Freeform 5"/>
            <p:cNvSpPr/>
            <p:nvPr/>
          </p:nvSpPr>
          <p:spPr>
            <a:xfrm>
              <a:off x="0" y="0"/>
              <a:ext cx="2508955" cy="2806892"/>
            </a:xfrm>
            <a:custGeom>
              <a:avLst/>
              <a:gdLst/>
              <a:ahLst/>
              <a:cxnLst/>
              <a:rect l="l" t="t" r="r" b="b"/>
              <a:pathLst>
                <a:path w="2508955" h="2806892">
                  <a:moveTo>
                    <a:pt x="0" y="0"/>
                  </a:moveTo>
                  <a:lnTo>
                    <a:pt x="2508955" y="0"/>
                  </a:lnTo>
                  <a:lnTo>
                    <a:pt x="2508955" y="2806892"/>
                  </a:lnTo>
                  <a:lnTo>
                    <a:pt x="0" y="2806892"/>
                  </a:lnTo>
                  <a:close/>
                </a:path>
              </a:pathLst>
            </a:custGeom>
            <a:solidFill>
              <a:srgbClr val="172459">
                <a:alpha val="89804"/>
              </a:srgbClr>
            </a:solidFill>
          </p:spPr>
        </p:sp>
        <p:sp>
          <p:nvSpPr>
            <p:cNvPr id="6" name="TextBox 6"/>
            <p:cNvSpPr txBox="1"/>
            <p:nvPr/>
          </p:nvSpPr>
          <p:spPr>
            <a:xfrm>
              <a:off x="0" y="-47625"/>
              <a:ext cx="2508955" cy="2854517"/>
            </a:xfrm>
            <a:prstGeom prst="rect">
              <a:avLst/>
            </a:prstGeom>
          </p:spPr>
          <p:txBody>
            <a:bodyPr lIns="50800" tIns="50800" rIns="50800" bIns="50800" rtlCol="0" anchor="ctr"/>
            <a:lstStyle/>
            <a:p>
              <a:pPr algn="ctr">
                <a:lnSpc>
                  <a:spcPts val="3500"/>
                </a:lnSpc>
              </a:pPr>
              <a:endParaRPr dirty="0"/>
            </a:p>
          </p:txBody>
        </p:sp>
      </p:grpSp>
      <p:sp>
        <p:nvSpPr>
          <p:cNvPr id="7" name="TextBox 7"/>
          <p:cNvSpPr txBox="1"/>
          <p:nvPr/>
        </p:nvSpPr>
        <p:spPr>
          <a:xfrm>
            <a:off x="1028700" y="3762375"/>
            <a:ext cx="16230600" cy="1381125"/>
          </a:xfrm>
          <a:prstGeom prst="rect">
            <a:avLst/>
          </a:prstGeom>
        </p:spPr>
        <p:txBody>
          <a:bodyPr lIns="0" tIns="0" rIns="0" bIns="0" rtlCol="0" anchor="t">
            <a:spAutoFit/>
          </a:bodyPr>
          <a:lstStyle/>
          <a:p>
            <a:pPr marL="0" lvl="0" indent="0">
              <a:lnSpc>
                <a:spcPts val="10800"/>
              </a:lnSpc>
              <a:spcBef>
                <a:spcPct val="0"/>
              </a:spcBef>
            </a:pPr>
            <a:r>
              <a:rPr lang="en-US" sz="9000" spc="-359" dirty="0">
                <a:solidFill>
                  <a:srgbClr val="FFFFFF"/>
                </a:solidFill>
                <a:ea typeface="Arita Dotum Light"/>
              </a:rPr>
              <a:t>프로젝트</a:t>
            </a:r>
          </a:p>
        </p:txBody>
      </p:sp>
      <p:sp>
        <p:nvSpPr>
          <p:cNvPr id="8" name="TextBox 8"/>
          <p:cNvSpPr txBox="1"/>
          <p:nvPr/>
        </p:nvSpPr>
        <p:spPr>
          <a:xfrm>
            <a:off x="1028700" y="5133975"/>
            <a:ext cx="16230600" cy="2295525"/>
          </a:xfrm>
          <a:prstGeom prst="rect">
            <a:avLst/>
          </a:prstGeom>
        </p:spPr>
        <p:txBody>
          <a:bodyPr lIns="0" tIns="0" rIns="0" bIns="0" rtlCol="0" anchor="t">
            <a:spAutoFit/>
          </a:bodyPr>
          <a:lstStyle/>
          <a:p>
            <a:pPr>
              <a:lnSpc>
                <a:spcPts val="9000"/>
              </a:lnSpc>
            </a:pPr>
            <a:r>
              <a:rPr lang="en-US" sz="7500" dirty="0">
                <a:solidFill>
                  <a:srgbClr val="89ADDF"/>
                </a:solidFill>
                <a:latin typeface="Arita Dotum Medium"/>
              </a:rPr>
              <a:t>OUR LATEST</a:t>
            </a:r>
          </a:p>
          <a:p>
            <a:pPr marL="0" lvl="0" indent="0">
              <a:lnSpc>
                <a:spcPts val="9000"/>
              </a:lnSpc>
              <a:spcBef>
                <a:spcPct val="0"/>
              </a:spcBef>
            </a:pPr>
            <a:r>
              <a:rPr lang="en-US" sz="7500" dirty="0">
                <a:solidFill>
                  <a:srgbClr val="89ADDF"/>
                </a:solidFill>
                <a:latin typeface="Arita Dotum Medium"/>
              </a:rPr>
              <a:t>PROJECTS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298" y="3431155"/>
            <a:ext cx="18702753" cy="7437373"/>
            <a:chOff x="0" y="0"/>
            <a:chExt cx="4925828" cy="1958814"/>
          </a:xfrm>
        </p:grpSpPr>
        <p:sp>
          <p:nvSpPr>
            <p:cNvPr id="3" name="Freeform 3"/>
            <p:cNvSpPr/>
            <p:nvPr/>
          </p:nvSpPr>
          <p:spPr>
            <a:xfrm>
              <a:off x="0" y="0"/>
              <a:ext cx="4925828" cy="1958814"/>
            </a:xfrm>
            <a:custGeom>
              <a:avLst/>
              <a:gdLst/>
              <a:ahLst/>
              <a:cxnLst/>
              <a:rect l="l" t="t" r="r" b="b"/>
              <a:pathLst>
                <a:path w="4925828" h="1958814">
                  <a:moveTo>
                    <a:pt x="0" y="0"/>
                  </a:moveTo>
                  <a:lnTo>
                    <a:pt x="4925828" y="0"/>
                  </a:lnTo>
                  <a:lnTo>
                    <a:pt x="4925828" y="1958814"/>
                  </a:lnTo>
                  <a:lnTo>
                    <a:pt x="0" y="1958814"/>
                  </a:lnTo>
                  <a:close/>
                </a:path>
              </a:pathLst>
            </a:custGeom>
            <a:solidFill>
              <a:srgbClr val="89ADDF"/>
            </a:solidFill>
          </p:spPr>
        </p:sp>
        <p:sp>
          <p:nvSpPr>
            <p:cNvPr id="4" name="TextBox 4"/>
            <p:cNvSpPr txBox="1"/>
            <p:nvPr/>
          </p:nvSpPr>
          <p:spPr>
            <a:xfrm>
              <a:off x="0" y="-47625"/>
              <a:ext cx="4925828" cy="2006439"/>
            </a:xfrm>
            <a:prstGeom prst="rect">
              <a:avLst/>
            </a:prstGeom>
          </p:spPr>
          <p:txBody>
            <a:bodyPr lIns="50800" tIns="50800" rIns="50800" bIns="50800" rtlCol="0" anchor="ctr"/>
            <a:lstStyle/>
            <a:p>
              <a:pPr algn="ctr">
                <a:lnSpc>
                  <a:spcPts val="3500"/>
                </a:lnSpc>
              </a:pPr>
              <a:endParaRPr dirty="0"/>
            </a:p>
          </p:txBody>
        </p:sp>
      </p:grpSp>
      <p:grpSp>
        <p:nvGrpSpPr>
          <p:cNvPr id="5" name="Group 5"/>
          <p:cNvGrpSpPr/>
          <p:nvPr/>
        </p:nvGrpSpPr>
        <p:grpSpPr>
          <a:xfrm>
            <a:off x="784010" y="774927"/>
            <a:ext cx="8081863" cy="3832838"/>
            <a:chOff x="0" y="0"/>
            <a:chExt cx="10775817" cy="5110451"/>
          </a:xfrm>
        </p:grpSpPr>
        <p:pic>
          <p:nvPicPr>
            <p:cNvPr id="6" name="Picture 6"/>
            <p:cNvPicPr>
              <a:picLocks noChangeAspect="1"/>
            </p:cNvPicPr>
            <p:nvPr/>
          </p:nvPicPr>
          <p:blipFill>
            <a:blip r:embed="rId2"/>
            <a:srcRect l="1576" t="19709" r="2326" b="12014"/>
            <a:stretch>
              <a:fillRect/>
            </a:stretch>
          </p:blipFill>
          <p:spPr>
            <a:xfrm>
              <a:off x="0" y="0"/>
              <a:ext cx="10775817" cy="5110451"/>
            </a:xfrm>
            <a:prstGeom prst="rect">
              <a:avLst/>
            </a:prstGeom>
          </p:spPr>
        </p:pic>
      </p:grpSp>
      <p:grpSp>
        <p:nvGrpSpPr>
          <p:cNvPr id="7" name="Group 7"/>
          <p:cNvGrpSpPr/>
          <p:nvPr/>
        </p:nvGrpSpPr>
        <p:grpSpPr>
          <a:xfrm>
            <a:off x="784010" y="5307760"/>
            <a:ext cx="8081863" cy="3832838"/>
            <a:chOff x="0" y="0"/>
            <a:chExt cx="10775817" cy="5110451"/>
          </a:xfrm>
        </p:grpSpPr>
        <p:pic>
          <p:nvPicPr>
            <p:cNvPr id="8" name="Picture 8"/>
            <p:cNvPicPr>
              <a:picLocks noChangeAspect="1"/>
            </p:cNvPicPr>
            <p:nvPr/>
          </p:nvPicPr>
          <p:blipFill>
            <a:blip r:embed="rId3"/>
            <a:srcRect l="1994" t="12031" r="490" b="18598"/>
            <a:stretch>
              <a:fillRect/>
            </a:stretch>
          </p:blipFill>
          <p:spPr>
            <a:xfrm>
              <a:off x="0" y="0"/>
              <a:ext cx="10775817" cy="5110451"/>
            </a:xfrm>
            <a:prstGeom prst="rect">
              <a:avLst/>
            </a:prstGeom>
          </p:spPr>
        </p:pic>
      </p:grpSp>
      <p:grpSp>
        <p:nvGrpSpPr>
          <p:cNvPr id="9" name="Group 9"/>
          <p:cNvGrpSpPr/>
          <p:nvPr/>
        </p:nvGrpSpPr>
        <p:grpSpPr>
          <a:xfrm>
            <a:off x="9440979" y="5307760"/>
            <a:ext cx="8081863" cy="3832838"/>
            <a:chOff x="0" y="0"/>
            <a:chExt cx="10775817" cy="5110451"/>
          </a:xfrm>
        </p:grpSpPr>
        <p:pic>
          <p:nvPicPr>
            <p:cNvPr id="10" name="Picture 10"/>
            <p:cNvPicPr>
              <a:picLocks noChangeAspect="1"/>
            </p:cNvPicPr>
            <p:nvPr/>
          </p:nvPicPr>
          <p:blipFill>
            <a:blip r:embed="rId4"/>
            <a:srcRect l="1161" t="16706" r="1494" b="10159"/>
            <a:stretch>
              <a:fillRect/>
            </a:stretch>
          </p:blipFill>
          <p:spPr>
            <a:xfrm>
              <a:off x="0" y="0"/>
              <a:ext cx="10775817" cy="5110451"/>
            </a:xfrm>
            <a:prstGeom prst="rect">
              <a:avLst/>
            </a:prstGeom>
          </p:spPr>
        </p:pic>
      </p:grpSp>
      <p:grpSp>
        <p:nvGrpSpPr>
          <p:cNvPr id="11" name="Group 11"/>
          <p:cNvGrpSpPr/>
          <p:nvPr/>
        </p:nvGrpSpPr>
        <p:grpSpPr>
          <a:xfrm>
            <a:off x="9440979" y="774927"/>
            <a:ext cx="8081863" cy="3832838"/>
            <a:chOff x="0" y="0"/>
            <a:chExt cx="10775817" cy="5110451"/>
          </a:xfrm>
        </p:grpSpPr>
        <p:pic>
          <p:nvPicPr>
            <p:cNvPr id="12" name="Picture 12"/>
            <p:cNvPicPr>
              <a:picLocks noChangeAspect="1"/>
            </p:cNvPicPr>
            <p:nvPr/>
          </p:nvPicPr>
          <p:blipFill>
            <a:blip r:embed="rId5"/>
            <a:srcRect l="818" t="17115" r="256" b="22153"/>
            <a:stretch>
              <a:fillRect/>
            </a:stretch>
          </p:blipFill>
          <p:spPr>
            <a:xfrm>
              <a:off x="0" y="0"/>
              <a:ext cx="10775817" cy="5110451"/>
            </a:xfrm>
            <a:prstGeom prst="rect">
              <a:avLst/>
            </a:prstGeom>
          </p:spPr>
        </p:pic>
      </p:grpSp>
      <p:sp>
        <p:nvSpPr>
          <p:cNvPr id="13" name="TextBox 13"/>
          <p:cNvSpPr txBox="1"/>
          <p:nvPr/>
        </p:nvSpPr>
        <p:spPr>
          <a:xfrm>
            <a:off x="784010" y="4661967"/>
            <a:ext cx="5360743" cy="323850"/>
          </a:xfrm>
          <a:prstGeom prst="rect">
            <a:avLst/>
          </a:prstGeom>
        </p:spPr>
        <p:txBody>
          <a:bodyPr lIns="0" tIns="0" rIns="0" bIns="0" rtlCol="0" anchor="t">
            <a:spAutoFit/>
          </a:bodyPr>
          <a:lstStyle/>
          <a:p>
            <a:pPr>
              <a:lnSpc>
                <a:spcPts val="2520"/>
              </a:lnSpc>
            </a:pPr>
            <a:r>
              <a:rPr lang="en-US" sz="2100" spc="-84" dirty="0">
                <a:solidFill>
                  <a:srgbClr val="172459"/>
                </a:solidFill>
                <a:latin typeface="Arita Dotum Bold"/>
                <a:ea typeface="Arita Dotum Bold"/>
              </a:rPr>
              <a:t>화장품 C사 메이킹 필름</a:t>
            </a:r>
          </a:p>
        </p:txBody>
      </p:sp>
      <p:sp>
        <p:nvSpPr>
          <p:cNvPr id="14" name="TextBox 14"/>
          <p:cNvSpPr txBox="1"/>
          <p:nvPr/>
        </p:nvSpPr>
        <p:spPr>
          <a:xfrm>
            <a:off x="784010" y="9197748"/>
            <a:ext cx="5360743" cy="323850"/>
          </a:xfrm>
          <a:prstGeom prst="rect">
            <a:avLst/>
          </a:prstGeom>
        </p:spPr>
        <p:txBody>
          <a:bodyPr lIns="0" tIns="0" rIns="0" bIns="0" rtlCol="0" anchor="t">
            <a:spAutoFit/>
          </a:bodyPr>
          <a:lstStyle/>
          <a:p>
            <a:pPr>
              <a:lnSpc>
                <a:spcPts val="2520"/>
              </a:lnSpc>
            </a:pPr>
            <a:r>
              <a:rPr lang="en-US" sz="2100" spc="-84" dirty="0">
                <a:solidFill>
                  <a:srgbClr val="172459"/>
                </a:solidFill>
                <a:ea typeface="Arita Dotum Bold"/>
              </a:rPr>
              <a:t>아티스트 그룹 인터뷰 영상</a:t>
            </a:r>
          </a:p>
        </p:txBody>
      </p:sp>
      <p:sp>
        <p:nvSpPr>
          <p:cNvPr id="15" name="TextBox 15"/>
          <p:cNvSpPr txBox="1"/>
          <p:nvPr/>
        </p:nvSpPr>
        <p:spPr>
          <a:xfrm>
            <a:off x="9440979" y="4661967"/>
            <a:ext cx="5360743" cy="323850"/>
          </a:xfrm>
          <a:prstGeom prst="rect">
            <a:avLst/>
          </a:prstGeom>
        </p:spPr>
        <p:txBody>
          <a:bodyPr lIns="0" tIns="0" rIns="0" bIns="0" rtlCol="0" anchor="t">
            <a:spAutoFit/>
          </a:bodyPr>
          <a:lstStyle/>
          <a:p>
            <a:pPr>
              <a:lnSpc>
                <a:spcPts val="2520"/>
              </a:lnSpc>
            </a:pPr>
            <a:r>
              <a:rPr lang="en-US" sz="2100" spc="-84" dirty="0">
                <a:solidFill>
                  <a:srgbClr val="172459"/>
                </a:solidFill>
                <a:ea typeface="Arita Dotum Bold"/>
              </a:rPr>
              <a:t>유기농 비누 브랜드 필름</a:t>
            </a:r>
          </a:p>
        </p:txBody>
      </p:sp>
      <p:sp>
        <p:nvSpPr>
          <p:cNvPr id="16" name="TextBox 16"/>
          <p:cNvSpPr txBox="1"/>
          <p:nvPr/>
        </p:nvSpPr>
        <p:spPr>
          <a:xfrm>
            <a:off x="9440979" y="9197748"/>
            <a:ext cx="5360743" cy="323850"/>
          </a:xfrm>
          <a:prstGeom prst="rect">
            <a:avLst/>
          </a:prstGeom>
        </p:spPr>
        <p:txBody>
          <a:bodyPr lIns="0" tIns="0" rIns="0" bIns="0" rtlCol="0" anchor="t">
            <a:spAutoFit/>
          </a:bodyPr>
          <a:lstStyle/>
          <a:p>
            <a:pPr>
              <a:lnSpc>
                <a:spcPts val="2520"/>
              </a:lnSpc>
            </a:pPr>
            <a:r>
              <a:rPr lang="en-US" sz="2100" spc="-84" dirty="0">
                <a:solidFill>
                  <a:srgbClr val="172459"/>
                </a:solidFill>
                <a:latin typeface="Arita Dotum Bold"/>
                <a:ea typeface="Arita Dotum Bold"/>
              </a:rPr>
              <a:t>금융/보험 E사 광고 영상</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269" y="5143500"/>
            <a:ext cx="18434538" cy="5242137"/>
            <a:chOff x="0" y="0"/>
            <a:chExt cx="24579385" cy="6989517"/>
          </a:xfrm>
        </p:grpSpPr>
        <p:pic>
          <p:nvPicPr>
            <p:cNvPr id="3" name="Picture 3"/>
            <p:cNvPicPr>
              <a:picLocks noChangeAspect="1"/>
            </p:cNvPicPr>
            <p:nvPr/>
          </p:nvPicPr>
          <p:blipFill>
            <a:blip r:embed="rId2"/>
            <a:srcRect t="41680" b="11510"/>
            <a:stretch>
              <a:fillRect/>
            </a:stretch>
          </p:blipFill>
          <p:spPr>
            <a:xfrm>
              <a:off x="0" y="0"/>
              <a:ext cx="24579385" cy="6989517"/>
            </a:xfrm>
            <a:prstGeom prst="rect">
              <a:avLst/>
            </a:prstGeom>
          </p:spPr>
        </p:pic>
      </p:grpSp>
      <p:sp>
        <p:nvSpPr>
          <p:cNvPr id="4" name="TextBox 4"/>
          <p:cNvSpPr txBox="1"/>
          <p:nvPr/>
        </p:nvSpPr>
        <p:spPr>
          <a:xfrm>
            <a:off x="1092914" y="843505"/>
            <a:ext cx="1840436" cy="415289"/>
          </a:xfrm>
          <a:prstGeom prst="rect">
            <a:avLst/>
          </a:prstGeom>
        </p:spPr>
        <p:txBody>
          <a:bodyPr lIns="0" tIns="0" rIns="0" bIns="0" rtlCol="0" anchor="t">
            <a:spAutoFit/>
          </a:bodyPr>
          <a:lstStyle/>
          <a:p>
            <a:pPr>
              <a:lnSpc>
                <a:spcPts val="3360"/>
              </a:lnSpc>
              <a:spcBef>
                <a:spcPct val="0"/>
              </a:spcBef>
            </a:pPr>
            <a:r>
              <a:rPr lang="en-US" sz="2400" dirty="0">
                <a:solidFill>
                  <a:srgbClr val="89ADDF"/>
                </a:solidFill>
                <a:ea typeface="Arita Dotum Bold"/>
              </a:rPr>
              <a:t>회사 로고</a:t>
            </a:r>
          </a:p>
        </p:txBody>
      </p:sp>
      <p:sp>
        <p:nvSpPr>
          <p:cNvPr id="5" name="AutoShape 5"/>
          <p:cNvSpPr/>
          <p:nvPr/>
        </p:nvSpPr>
        <p:spPr>
          <a:xfrm>
            <a:off x="1092914" y="1320072"/>
            <a:ext cx="1223270" cy="0"/>
          </a:xfrm>
          <a:prstGeom prst="line">
            <a:avLst/>
          </a:prstGeom>
          <a:ln w="28575" cap="flat">
            <a:solidFill>
              <a:srgbClr val="89ADDF"/>
            </a:solidFill>
            <a:prstDash val="solid"/>
            <a:headEnd type="none" w="sm" len="sm"/>
            <a:tailEnd type="none" w="sm" len="sm"/>
          </a:ln>
        </p:spPr>
      </p:sp>
      <p:sp>
        <p:nvSpPr>
          <p:cNvPr id="6" name="TextBox 6"/>
          <p:cNvSpPr txBox="1"/>
          <p:nvPr/>
        </p:nvSpPr>
        <p:spPr>
          <a:xfrm>
            <a:off x="1092914" y="3643312"/>
            <a:ext cx="16102173" cy="1381125"/>
          </a:xfrm>
          <a:prstGeom prst="rect">
            <a:avLst/>
          </a:prstGeom>
        </p:spPr>
        <p:txBody>
          <a:bodyPr lIns="0" tIns="0" rIns="0" bIns="0" rtlCol="0" anchor="t">
            <a:spAutoFit/>
          </a:bodyPr>
          <a:lstStyle/>
          <a:p>
            <a:pPr marL="0" lvl="0" indent="0">
              <a:lnSpc>
                <a:spcPts val="10801"/>
              </a:lnSpc>
            </a:pPr>
            <a:r>
              <a:rPr lang="en-US" sz="9000" spc="-360" dirty="0">
                <a:solidFill>
                  <a:srgbClr val="FFFFFF"/>
                </a:solidFill>
                <a:ea typeface="Arita Dotum Light"/>
              </a:rPr>
              <a:t>감사합니다</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20" name="TextBox 19">
            <a:extLst>
              <a:ext uri="{FF2B5EF4-FFF2-40B4-BE49-F238E27FC236}">
                <a16:creationId xmlns:a16="http://schemas.microsoft.com/office/drawing/2014/main" id="{B2A7CFFA-2F34-4F28-B883-D43114ACAEEA}"/>
              </a:ext>
            </a:extLst>
          </p:cNvPr>
          <p:cNvSpPr txBox="1"/>
          <p:nvPr/>
        </p:nvSpPr>
        <p:spPr>
          <a:xfrm>
            <a:off x="4189156" y="8476941"/>
            <a:ext cx="10820400" cy="4001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0" i="0" u="none" strike="noStrike" dirty="0">
                <a:solidFill>
                  <a:srgbClr val="24292F"/>
                </a:solidFill>
                <a:effectLst/>
                <a:latin typeface="나눔바른고딕OTF"/>
              </a:rPr>
              <a:t>USDT(Tether) : </a:t>
            </a:r>
            <a:r>
              <a:rPr lang="ko-KR" altLang="en-US" sz="2000" b="0" i="0" u="none" strike="noStrike" dirty="0">
                <a:solidFill>
                  <a:srgbClr val="24292F"/>
                </a:solidFill>
                <a:effectLst/>
                <a:latin typeface="나눔바른고딕OTF"/>
              </a:rPr>
              <a:t>달러</a:t>
            </a:r>
            <a:r>
              <a:rPr lang="en-US" altLang="ko-KR" sz="2000" b="0" i="0" u="none" strike="noStrike" dirty="0">
                <a:solidFill>
                  <a:srgbClr val="24292F"/>
                </a:solidFill>
                <a:effectLst/>
                <a:latin typeface="나눔바른고딕OTF"/>
              </a:rPr>
              <a:t>, </a:t>
            </a:r>
            <a:r>
              <a:rPr lang="ko-KR" altLang="en-US" sz="2000" b="0" i="0" u="none" strike="noStrike" dirty="0">
                <a:solidFill>
                  <a:srgbClr val="24292F"/>
                </a:solidFill>
                <a:effectLst/>
                <a:latin typeface="나눔바른고딕OTF"/>
              </a:rPr>
              <a:t>안정성 높은 </a:t>
            </a:r>
            <a:r>
              <a:rPr lang="ko-KR" altLang="en-US" sz="2000" dirty="0">
                <a:solidFill>
                  <a:srgbClr val="24292F"/>
                </a:solidFill>
                <a:latin typeface="나눔바른고딕OTF"/>
              </a:rPr>
              <a:t>암호화폐</a:t>
            </a:r>
            <a:r>
              <a:rPr lang="ko-KR" altLang="en-US" sz="2000" b="0" i="0" u="none" strike="noStrike" dirty="0">
                <a:solidFill>
                  <a:srgbClr val="24292F"/>
                </a:solidFill>
                <a:effectLst/>
                <a:latin typeface="나눔바른고딕OTF"/>
              </a:rPr>
              <a:t> 기축 통화</a:t>
            </a:r>
            <a:endParaRPr lang="en-US" altLang="ko-KR" sz="2000" dirty="0">
              <a:solidFill>
                <a:srgbClr val="000000"/>
              </a:solidFill>
              <a:latin typeface="나눔바른고딕OTF"/>
            </a:endParaRPr>
          </a:p>
        </p:txBody>
      </p:sp>
      <p:sp>
        <p:nvSpPr>
          <p:cNvPr id="21" name="TextBox 20">
            <a:extLst>
              <a:ext uri="{FF2B5EF4-FFF2-40B4-BE49-F238E27FC236}">
                <a16:creationId xmlns:a16="http://schemas.microsoft.com/office/drawing/2014/main" id="{87137267-9D39-41DB-AC1E-B05300912A74}"/>
              </a:ext>
            </a:extLst>
          </p:cNvPr>
          <p:cNvSpPr txBox="1"/>
          <p:nvPr/>
        </p:nvSpPr>
        <p:spPr>
          <a:xfrm>
            <a:off x="11201400" y="6969266"/>
            <a:ext cx="4162400" cy="400110"/>
          </a:xfrm>
          <a:prstGeom prst="rect">
            <a:avLst/>
          </a:prstGeom>
          <a:noFill/>
        </p:spPr>
        <p:txBody>
          <a:bodyPr wrap="square" rtlCol="0">
            <a:spAutoFit/>
          </a:bodyPr>
          <a:lstStyle/>
          <a:p>
            <a:r>
              <a:rPr lang="en-US" altLang="ko-KR" sz="2000" dirty="0"/>
              <a:t>Tether USD / U.S Dollar 1W</a:t>
            </a:r>
            <a:r>
              <a:rPr lang="ko-KR" altLang="en-US" sz="2000" dirty="0"/>
              <a:t> </a:t>
            </a:r>
            <a:r>
              <a:rPr lang="en-US" altLang="ko-KR" sz="2000" dirty="0"/>
              <a:t>chart</a:t>
            </a:r>
            <a:endParaRPr lang="ko-KR" altLang="en-US" sz="2000" dirty="0"/>
          </a:p>
        </p:txBody>
      </p:sp>
      <p:sp>
        <p:nvSpPr>
          <p:cNvPr id="23" name="직사각형 22">
            <a:extLst>
              <a:ext uri="{FF2B5EF4-FFF2-40B4-BE49-F238E27FC236}">
                <a16:creationId xmlns:a16="http://schemas.microsoft.com/office/drawing/2014/main" id="{EEB24304-6C29-4BB8-9BF7-022B1B44D5F1}"/>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49EFC37A-F9B9-429E-B28F-7BBD3F9A999A}"/>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id="{32B65928-34B2-4115-BFFC-578A1117DB89}"/>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Major Cryptocurrency</a:t>
            </a:r>
            <a:endParaRPr lang="ko-KR" altLang="en-US" sz="2000" dirty="0">
              <a:solidFill>
                <a:schemeClr val="bg1">
                  <a:lumMod val="50000"/>
                </a:schemeClr>
              </a:solidFill>
              <a:latin typeface="Bahnschrift" panose="020B0502040204020203" pitchFamily="34" charset="0"/>
            </a:endParaRPr>
          </a:p>
        </p:txBody>
      </p:sp>
      <p:sp>
        <p:nvSpPr>
          <p:cNvPr id="26" name="TextBox 21">
            <a:extLst>
              <a:ext uri="{FF2B5EF4-FFF2-40B4-BE49-F238E27FC236}">
                <a16:creationId xmlns:a16="http://schemas.microsoft.com/office/drawing/2014/main" id="{7BB83C41-65DC-46B1-9A46-846557C7632C}"/>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3" name="그림 2">
            <a:extLst>
              <a:ext uri="{FF2B5EF4-FFF2-40B4-BE49-F238E27FC236}">
                <a16:creationId xmlns:a16="http://schemas.microsoft.com/office/drawing/2014/main" id="{DFEE4EAF-83D0-49F9-A463-2C3C3F471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100" y="2755900"/>
            <a:ext cx="11963400" cy="4066901"/>
          </a:xfrm>
          <a:prstGeom prst="rect">
            <a:avLst/>
          </a:prstGeom>
        </p:spPr>
      </p:pic>
      <p:sp>
        <p:nvSpPr>
          <p:cNvPr id="32" name="직사각형 31">
            <a:extLst>
              <a:ext uri="{FF2B5EF4-FFF2-40B4-BE49-F238E27FC236}">
                <a16:creationId xmlns:a16="http://schemas.microsoft.com/office/drawing/2014/main" id="{8F0C80CF-63A7-428C-8AB9-7E78EA8DEBFF}"/>
              </a:ext>
            </a:extLst>
          </p:cNvPr>
          <p:cNvSpPr/>
          <p:nvPr/>
        </p:nvSpPr>
        <p:spPr>
          <a:xfrm>
            <a:off x="3346400" y="2781300"/>
            <a:ext cx="11976100" cy="4066901"/>
          </a:xfrm>
          <a:prstGeom prst="rect">
            <a:avLst/>
          </a:prstGeom>
          <a:noFill/>
          <a:ln w="50800">
            <a:solidFill>
              <a:srgbClr val="1B6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85867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b="0" i="0" u="none" strike="noStrike" dirty="0">
                <a:solidFill>
                  <a:schemeClr val="bg1">
                    <a:lumMod val="50000"/>
                  </a:schemeClr>
                </a:solidFill>
                <a:effectLst/>
                <a:latin typeface="Bahnschrift" panose="020B0502040204020203" pitchFamily="34" charset="0"/>
              </a:rPr>
              <a:t>Revenue Cycle </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17" name="그림 16">
            <a:extLst>
              <a:ext uri="{FF2B5EF4-FFF2-40B4-BE49-F238E27FC236}">
                <a16:creationId xmlns:a16="http://schemas.microsoft.com/office/drawing/2014/main" id="{AFC5F791-03DE-429D-AF0F-3CDB90ABD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101" y="2449500"/>
            <a:ext cx="9372600" cy="4424675"/>
          </a:xfrm>
          <a:prstGeom prst="rect">
            <a:avLst/>
          </a:prstGeom>
        </p:spPr>
      </p:pic>
      <p:sp>
        <p:nvSpPr>
          <p:cNvPr id="18" name="직사각형 17">
            <a:extLst>
              <a:ext uri="{FF2B5EF4-FFF2-40B4-BE49-F238E27FC236}">
                <a16:creationId xmlns:a16="http://schemas.microsoft.com/office/drawing/2014/main" id="{FAED3DBE-5A67-42FD-A39E-750B75F46A58}"/>
              </a:ext>
            </a:extLst>
          </p:cNvPr>
          <p:cNvSpPr/>
          <p:nvPr/>
        </p:nvSpPr>
        <p:spPr>
          <a:xfrm>
            <a:off x="4378724" y="2331899"/>
            <a:ext cx="9603977" cy="4542276"/>
          </a:xfrm>
          <a:prstGeom prst="rect">
            <a:avLst/>
          </a:prstGeom>
          <a:noFill/>
          <a:ln w="50800">
            <a:solidFill>
              <a:srgbClr val="1B6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id="{71A0154D-0CB7-42E6-8C2E-DDDE15A4DA6D}"/>
              </a:ext>
            </a:extLst>
          </p:cNvPr>
          <p:cNvSpPr txBox="1"/>
          <p:nvPr/>
        </p:nvSpPr>
        <p:spPr>
          <a:xfrm>
            <a:off x="10916443" y="7119467"/>
            <a:ext cx="6132515" cy="400110"/>
          </a:xfrm>
          <a:prstGeom prst="rect">
            <a:avLst/>
          </a:prstGeom>
          <a:noFill/>
        </p:spPr>
        <p:txBody>
          <a:bodyPr wrap="square" rtlCol="0">
            <a:spAutoFit/>
          </a:bodyPr>
          <a:lstStyle/>
          <a:p>
            <a:r>
              <a:rPr lang="en-US" altLang="ko-KR" sz="2000" dirty="0"/>
              <a:t>Premium (Coinbase-Bithumb)</a:t>
            </a:r>
            <a:endParaRPr lang="ko-KR" altLang="en-US" sz="2000" dirty="0"/>
          </a:p>
        </p:txBody>
      </p:sp>
      <p:sp>
        <p:nvSpPr>
          <p:cNvPr id="24" name="TextBox 23">
            <a:extLst>
              <a:ext uri="{FF2B5EF4-FFF2-40B4-BE49-F238E27FC236}">
                <a16:creationId xmlns:a16="http://schemas.microsoft.com/office/drawing/2014/main" id="{5E620721-02B7-490B-8712-FBDA0857B607}"/>
              </a:ext>
            </a:extLst>
          </p:cNvPr>
          <p:cNvSpPr txBox="1"/>
          <p:nvPr/>
        </p:nvSpPr>
        <p:spPr>
          <a:xfrm>
            <a:off x="3276600" y="8064829"/>
            <a:ext cx="11734800" cy="1419876"/>
          </a:xfrm>
          <a:prstGeom prst="rect">
            <a:avLst/>
          </a:prstGeom>
          <a:noFill/>
        </p:spPr>
        <p:txBody>
          <a:bodyPr wrap="square">
            <a:spAutoFit/>
          </a:bodyPr>
          <a:lstStyle/>
          <a:p>
            <a:pPr marL="342900" indent="-342900" rtl="0" fontAlgn="base">
              <a:lnSpc>
                <a:spcPct val="150000"/>
              </a:lnSpc>
              <a:spcBef>
                <a:spcPts val="0"/>
              </a:spcBef>
              <a:spcAft>
                <a:spcPts val="0"/>
              </a:spcAft>
              <a:buFont typeface="Wingdings" panose="05000000000000000000" pitchFamily="2" charset="2"/>
              <a:buChar char="§"/>
            </a:pPr>
            <a:r>
              <a:rPr lang="ko-KR" altLang="en-US" sz="2000" b="0" i="0" u="none" strike="noStrike" dirty="0">
                <a:solidFill>
                  <a:srgbClr val="000000"/>
                </a:solidFill>
                <a:effectLst/>
                <a:latin typeface="Arial" panose="020B0604020202020204" pitchFamily="34" charset="0"/>
                <a:ea typeface="나눔바른고딕OTF" panose="020B0600000101010101"/>
              </a:rPr>
              <a:t> 수익 구조</a:t>
            </a:r>
            <a:r>
              <a:rPr lang="en-US" altLang="ko-KR" sz="2000" b="0" i="0" u="none" strike="noStrike" dirty="0">
                <a:solidFill>
                  <a:srgbClr val="000000"/>
                </a:solidFill>
                <a:effectLst/>
                <a:latin typeface="Arial" panose="020B0604020202020204" pitchFamily="34" charset="0"/>
                <a:ea typeface="나눔바른고딕OTF" panose="020B0600000101010101"/>
              </a:rPr>
              <a:t>(Revenue Structure) : </a:t>
            </a:r>
            <a:r>
              <a:rPr lang="ko-KR" altLang="en-US" sz="2000" b="0" i="0" u="none" strike="noStrike" dirty="0">
                <a:solidFill>
                  <a:srgbClr val="000000"/>
                </a:solidFill>
                <a:effectLst/>
                <a:latin typeface="Arial" panose="020B0604020202020204" pitchFamily="34" charset="0"/>
                <a:ea typeface="나눔바른고딕OTF" panose="020B0600000101010101"/>
              </a:rPr>
              <a:t>제로 프리미엄의 </a:t>
            </a:r>
            <a:r>
              <a:rPr lang="en-US" altLang="ko-KR" sz="2000" b="0" i="0" u="none" strike="noStrike" dirty="0">
                <a:solidFill>
                  <a:srgbClr val="000000"/>
                </a:solidFill>
                <a:effectLst/>
                <a:latin typeface="Arial" panose="020B0604020202020204" pitchFamily="34" charset="0"/>
                <a:ea typeface="나눔바른고딕OTF" panose="020B0600000101010101"/>
              </a:rPr>
              <a:t>USDT </a:t>
            </a:r>
            <a:r>
              <a:rPr lang="ko-KR" altLang="en-US" sz="2000" b="0" i="0" u="none" strike="noStrike" dirty="0">
                <a:solidFill>
                  <a:srgbClr val="000000"/>
                </a:solidFill>
                <a:effectLst/>
                <a:latin typeface="Arial" panose="020B0604020202020204" pitchFamily="34" charset="0"/>
                <a:ea typeface="나눔바른고딕OTF" panose="020B0600000101010101"/>
              </a:rPr>
              <a:t>매수</a:t>
            </a:r>
            <a:r>
              <a:rPr lang="en-US" altLang="ko-KR" sz="2000" b="0" i="0" u="none" strike="noStrike" dirty="0">
                <a:solidFill>
                  <a:srgbClr val="000000"/>
                </a:solidFill>
                <a:effectLst/>
                <a:latin typeface="Arial" panose="020B0604020202020204" pitchFamily="34" charset="0"/>
                <a:ea typeface="나눔바른고딕OTF" panose="020B0600000101010101"/>
              </a:rPr>
              <a:t>, </a:t>
            </a:r>
            <a:r>
              <a:rPr lang="ko-KR" altLang="en-US" sz="2000" b="0" i="0" u="none" strike="noStrike" dirty="0">
                <a:solidFill>
                  <a:srgbClr val="000000"/>
                </a:solidFill>
                <a:effectLst/>
                <a:latin typeface="Arial" panose="020B0604020202020204" pitchFamily="34" charset="0"/>
                <a:ea typeface="나눔바른고딕OTF" panose="020B0600000101010101"/>
              </a:rPr>
              <a:t>프리미엄이 발생시 </a:t>
            </a:r>
            <a:r>
              <a:rPr lang="en-US" altLang="ko-KR" sz="2000" b="0" i="0" u="none" strike="noStrike" dirty="0">
                <a:solidFill>
                  <a:srgbClr val="000000"/>
                </a:solidFill>
                <a:effectLst/>
                <a:latin typeface="Arial" panose="020B0604020202020204" pitchFamily="34" charset="0"/>
                <a:ea typeface="나눔바른고딕OTF" panose="020B0600000101010101"/>
              </a:rPr>
              <a:t>USDT </a:t>
            </a:r>
            <a:r>
              <a:rPr lang="ko-KR" altLang="en-US" sz="2000" b="0" i="0" u="none" strike="noStrike" dirty="0">
                <a:solidFill>
                  <a:srgbClr val="000000"/>
                </a:solidFill>
                <a:effectLst/>
                <a:latin typeface="Arial" panose="020B0604020202020204" pitchFamily="34" charset="0"/>
                <a:ea typeface="나눔바른고딕OTF" panose="020B0600000101010101"/>
              </a:rPr>
              <a:t>매도</a:t>
            </a:r>
            <a:endParaRPr lang="en-US" altLang="ko-KR" sz="2000" dirty="0">
              <a:solidFill>
                <a:srgbClr val="000000"/>
              </a:solidFill>
              <a:latin typeface="Arial" panose="020B0604020202020204" pitchFamily="34" charset="0"/>
              <a:ea typeface="나눔바른고딕OTF" panose="020B0600000101010101"/>
            </a:endParaRPr>
          </a:p>
          <a:p>
            <a:pPr marL="342900" indent="-342900" fontAlgn="base">
              <a:lnSpc>
                <a:spcPct val="150000"/>
              </a:lnSpc>
              <a:buFont typeface="Wingdings" panose="05000000000000000000" pitchFamily="2" charset="2"/>
              <a:buChar char="§"/>
            </a:pPr>
            <a:r>
              <a:rPr lang="ko-KR" altLang="en-US" sz="2000" b="0" i="0" u="none" strike="noStrike" dirty="0">
                <a:solidFill>
                  <a:srgbClr val="000000"/>
                </a:solidFill>
                <a:effectLst/>
                <a:latin typeface="Arial" panose="020B0604020202020204" pitchFamily="34" charset="0"/>
                <a:ea typeface="나눔바른고딕OTF" panose="020B0600000101010101"/>
              </a:rPr>
              <a:t> 예상 패턴</a:t>
            </a:r>
            <a:r>
              <a:rPr lang="en-US" altLang="ko-KR" sz="2000" b="0" i="0" u="none" strike="noStrike" dirty="0">
                <a:solidFill>
                  <a:srgbClr val="000000"/>
                </a:solidFill>
                <a:effectLst/>
                <a:latin typeface="Arial" panose="020B0604020202020204" pitchFamily="34" charset="0"/>
                <a:ea typeface="나눔바른고딕OTF" panose="020B0600000101010101"/>
              </a:rPr>
              <a:t>(Projected </a:t>
            </a:r>
            <a:r>
              <a:rPr lang="en-US" altLang="ko-KR" sz="2000" b="0" i="0" u="none" strike="noStrike" dirty="0">
                <a:solidFill>
                  <a:srgbClr val="000000"/>
                </a:solidFill>
                <a:effectLst/>
                <a:latin typeface="나눔바른고딕OTF" panose="020B0600000101010101"/>
                <a:ea typeface="나눔바른고딕OTF" panose="020B0600000101010101"/>
              </a:rPr>
              <a:t>Patterns</a:t>
            </a:r>
            <a:r>
              <a:rPr lang="en-US" altLang="ko-KR" sz="2000" b="0" i="0" u="none" strike="noStrike" dirty="0">
                <a:solidFill>
                  <a:srgbClr val="000000"/>
                </a:solidFill>
                <a:effectLst/>
                <a:latin typeface="Arial" panose="020B0604020202020204" pitchFamily="34" charset="0"/>
                <a:ea typeface="나눔바른고딕OTF" panose="020B0600000101010101"/>
              </a:rPr>
              <a:t>) : </a:t>
            </a:r>
            <a:r>
              <a:rPr lang="ko-KR" altLang="en-US" sz="2000" b="0" i="0" u="none" strike="noStrike" dirty="0">
                <a:solidFill>
                  <a:srgbClr val="000000"/>
                </a:solidFill>
                <a:effectLst/>
                <a:latin typeface="Arial" panose="020B0604020202020204" pitchFamily="34" charset="0"/>
                <a:ea typeface="나눔바른고딕OTF" panose="020B0600000101010101"/>
              </a:rPr>
              <a:t>최근 </a:t>
            </a:r>
            <a:r>
              <a:rPr lang="en-US" altLang="ko-KR" sz="2000" b="0" i="0" u="none" strike="noStrike" dirty="0">
                <a:solidFill>
                  <a:srgbClr val="000000"/>
                </a:solidFill>
                <a:effectLst/>
                <a:latin typeface="Arial" panose="020B0604020202020204" pitchFamily="34" charset="0"/>
                <a:ea typeface="나눔바른고딕OTF" panose="020B0600000101010101"/>
              </a:rPr>
              <a:t>3</a:t>
            </a:r>
            <a:r>
              <a:rPr lang="ko-KR" altLang="en-US" sz="2000" b="0" i="0" u="none" strike="noStrike" dirty="0">
                <a:solidFill>
                  <a:srgbClr val="000000"/>
                </a:solidFill>
                <a:effectLst/>
                <a:latin typeface="Arial" panose="020B0604020202020204" pitchFamily="34" charset="0"/>
                <a:ea typeface="나눔바른고딕OTF" panose="020B0600000101010101"/>
              </a:rPr>
              <a:t>년간</a:t>
            </a:r>
            <a:r>
              <a:rPr lang="en-US" altLang="ko-KR" sz="2000" b="0" i="0" u="none" strike="noStrike" dirty="0">
                <a:solidFill>
                  <a:srgbClr val="000000"/>
                </a:solidFill>
                <a:effectLst/>
                <a:latin typeface="Arial" panose="020B0604020202020204" pitchFamily="34" charset="0"/>
                <a:ea typeface="나눔바른고딕OTF" panose="020B0600000101010101"/>
              </a:rPr>
              <a:t>(Trend) </a:t>
            </a:r>
            <a:r>
              <a:rPr lang="ko-KR" altLang="en-US" sz="2000" b="0" i="0" u="none" strike="noStrike" dirty="0">
                <a:solidFill>
                  <a:srgbClr val="000000"/>
                </a:solidFill>
                <a:effectLst/>
                <a:latin typeface="Arial" panose="020B0604020202020204" pitchFamily="34" charset="0"/>
                <a:ea typeface="나눔바른고딕OTF" panose="020B0600000101010101"/>
              </a:rPr>
              <a:t>최소 </a:t>
            </a:r>
            <a:r>
              <a:rPr lang="en-US" altLang="ko-KR" sz="2000" b="0" i="0" u="none" strike="noStrike" dirty="0">
                <a:solidFill>
                  <a:srgbClr val="000000"/>
                </a:solidFill>
                <a:effectLst/>
                <a:latin typeface="Arial" panose="020B0604020202020204" pitchFamily="34" charset="0"/>
                <a:ea typeface="나눔바른고딕OTF" panose="020B0600000101010101"/>
              </a:rPr>
              <a:t>3 Cycle </a:t>
            </a:r>
            <a:r>
              <a:rPr lang="ko-KR" altLang="en-US" sz="2000" b="0" i="0" u="none" strike="noStrike" dirty="0">
                <a:solidFill>
                  <a:srgbClr val="000000"/>
                </a:solidFill>
                <a:effectLst/>
                <a:latin typeface="Arial" panose="020B0604020202020204" pitchFamily="34" charset="0"/>
                <a:ea typeface="나눔바른고딕OTF" panose="020B0600000101010101"/>
              </a:rPr>
              <a:t>의 매매 조건을 충족</a:t>
            </a:r>
            <a:endParaRPr lang="en-US" altLang="ko-KR" sz="2000" b="0" i="0" u="none" strike="noStrike" dirty="0">
              <a:solidFill>
                <a:srgbClr val="000000"/>
              </a:solidFill>
              <a:effectLst/>
              <a:latin typeface="Arial" panose="020B0604020202020204" pitchFamily="34" charset="0"/>
              <a:ea typeface="나눔바른고딕OTF" panose="020B0600000101010101"/>
            </a:endParaRPr>
          </a:p>
          <a:p>
            <a:pPr marL="342900" indent="-342900" fontAlgn="base">
              <a:lnSpc>
                <a:spcPct val="150000"/>
              </a:lnSpc>
              <a:buFont typeface="Wingdings" panose="05000000000000000000" pitchFamily="2" charset="2"/>
              <a:buChar char="§"/>
            </a:pPr>
            <a:r>
              <a:rPr lang="ko-KR" altLang="en-US" sz="2000" b="0" i="0" u="none" strike="noStrike" dirty="0">
                <a:solidFill>
                  <a:srgbClr val="000000"/>
                </a:solidFill>
                <a:effectLst/>
                <a:latin typeface="Arial" panose="020B0604020202020204" pitchFamily="34" charset="0"/>
                <a:ea typeface="나눔바른고딕OTF" panose="020B0600000101010101"/>
              </a:rPr>
              <a:t> 예상 수익</a:t>
            </a:r>
            <a:r>
              <a:rPr lang="en-US" altLang="ko-KR" sz="2000" b="0" i="0" u="none" strike="noStrike" dirty="0">
                <a:solidFill>
                  <a:srgbClr val="000000"/>
                </a:solidFill>
                <a:effectLst/>
                <a:latin typeface="Arial" panose="020B0604020202020204" pitchFamily="34" charset="0"/>
                <a:ea typeface="나눔바른고딕OTF" panose="020B0600000101010101"/>
              </a:rPr>
              <a:t>(Expected Return) :  APY(</a:t>
            </a:r>
            <a:r>
              <a:rPr lang="ko-KR" altLang="en-US" sz="2000" b="0" i="0" u="none" strike="noStrike" dirty="0">
                <a:solidFill>
                  <a:srgbClr val="000000"/>
                </a:solidFill>
                <a:effectLst/>
                <a:latin typeface="Arial" panose="020B0604020202020204" pitchFamily="34" charset="0"/>
                <a:ea typeface="나눔바른고딕OTF" panose="020B0600000101010101"/>
              </a:rPr>
              <a:t>연간</a:t>
            </a:r>
            <a:r>
              <a:rPr lang="en-US" altLang="ko-KR" sz="2000" b="0" i="0" u="none" strike="noStrike" dirty="0">
                <a:solidFill>
                  <a:srgbClr val="000000"/>
                </a:solidFill>
                <a:effectLst/>
                <a:latin typeface="Arial" panose="020B0604020202020204" pitchFamily="34" charset="0"/>
                <a:ea typeface="나눔바른고딕OTF" panose="020B0600000101010101"/>
              </a:rPr>
              <a:t>) 8%</a:t>
            </a:r>
            <a:r>
              <a:rPr lang="ko-KR" altLang="en-US" sz="2000" b="0" i="0" u="none" strike="noStrike" dirty="0">
                <a:solidFill>
                  <a:srgbClr val="000000"/>
                </a:solidFill>
                <a:effectLst/>
                <a:latin typeface="Arial" panose="020B0604020202020204" pitchFamily="34" charset="0"/>
                <a:ea typeface="나눔바른고딕OTF" panose="020B0600000101010101"/>
              </a:rPr>
              <a:t> </a:t>
            </a:r>
            <a:endParaRPr lang="en-US" altLang="ko-KR" sz="20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372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dirty="0">
                <a:solidFill>
                  <a:schemeClr val="bg1">
                    <a:lumMod val="50000"/>
                  </a:schemeClr>
                </a:solidFill>
                <a:latin typeface="Bahnschrift" panose="020B0502040204020203" pitchFamily="34" charset="0"/>
              </a:rPr>
              <a:t>Risk</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pic>
        <p:nvPicPr>
          <p:cNvPr id="19" name="그림 18">
            <a:extLst>
              <a:ext uri="{FF2B5EF4-FFF2-40B4-BE49-F238E27FC236}">
                <a16:creationId xmlns:a16="http://schemas.microsoft.com/office/drawing/2014/main" id="{919DA409-8B12-4272-9E08-BA5CBAE333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1039" y="3503165"/>
            <a:ext cx="6444905" cy="2637124"/>
          </a:xfrm>
          <a:prstGeom prst="rect">
            <a:avLst/>
          </a:prstGeom>
        </p:spPr>
      </p:pic>
      <p:pic>
        <p:nvPicPr>
          <p:cNvPr id="20" name="그림 19">
            <a:extLst>
              <a:ext uri="{FF2B5EF4-FFF2-40B4-BE49-F238E27FC236}">
                <a16:creationId xmlns:a16="http://schemas.microsoft.com/office/drawing/2014/main" id="{6EF36B09-DE6F-4DB7-BAFD-8443AA167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2056" y="3503165"/>
            <a:ext cx="6608146" cy="2640682"/>
          </a:xfrm>
          <a:prstGeom prst="rect">
            <a:avLst/>
          </a:prstGeom>
        </p:spPr>
      </p:pic>
      <p:sp>
        <p:nvSpPr>
          <p:cNvPr id="21" name="TextBox 20">
            <a:extLst>
              <a:ext uri="{FF2B5EF4-FFF2-40B4-BE49-F238E27FC236}">
                <a16:creationId xmlns:a16="http://schemas.microsoft.com/office/drawing/2014/main" id="{F6124F11-3685-4980-A5C9-35BF7CAFC4D8}"/>
              </a:ext>
            </a:extLst>
          </p:cNvPr>
          <p:cNvSpPr txBox="1"/>
          <p:nvPr/>
        </p:nvSpPr>
        <p:spPr>
          <a:xfrm>
            <a:off x="1753284" y="2791447"/>
            <a:ext cx="9144000" cy="369332"/>
          </a:xfrm>
          <a:prstGeom prst="rect">
            <a:avLst/>
          </a:prstGeom>
          <a:noFill/>
        </p:spPr>
        <p:txBody>
          <a:bodyPr wrap="square">
            <a:spAutoFit/>
          </a:bodyPr>
          <a:lstStyle/>
          <a:p>
            <a:pPr marL="342900" lvl="1" fontAlgn="base"/>
            <a:r>
              <a:rPr lang="ko-KR" altLang="en-US" sz="1800" dirty="0">
                <a:solidFill>
                  <a:srgbClr val="000000"/>
                </a:solidFill>
                <a:latin typeface="나눔바른고딕OTF" panose="020B0600000101010101"/>
                <a:ea typeface="나눔바른고딕OTF" panose="020B0600000101010101"/>
              </a:rPr>
              <a:t>환율 </a:t>
            </a:r>
            <a:r>
              <a:rPr lang="en-US" altLang="ko-KR" sz="1800" dirty="0">
                <a:solidFill>
                  <a:srgbClr val="000000"/>
                </a:solidFill>
                <a:latin typeface="나눔바른고딕OTF" panose="020B0600000101010101"/>
                <a:ea typeface="나눔바른고딕OTF" panose="020B0600000101010101"/>
              </a:rPr>
              <a:t>: </a:t>
            </a:r>
            <a:r>
              <a:rPr lang="ko-KR" altLang="en-US" sz="1800" dirty="0">
                <a:solidFill>
                  <a:srgbClr val="000000"/>
                </a:solidFill>
                <a:latin typeface="나눔바른고딕OTF" panose="020B0600000101010101"/>
                <a:ea typeface="나눔바른고딕OTF" panose="020B0600000101010101"/>
              </a:rPr>
              <a:t>구매 시점에 따른 이익 및 손실 가능성 존재</a:t>
            </a:r>
            <a:endParaRPr lang="en-US" altLang="ko-KR" sz="1800" dirty="0">
              <a:solidFill>
                <a:srgbClr val="000000"/>
              </a:solidFill>
              <a:latin typeface="나눔바른고딕OTF" panose="020B0600000101010101"/>
              <a:ea typeface="나눔바른고딕OTF" panose="020B0600000101010101"/>
            </a:endParaRPr>
          </a:p>
        </p:txBody>
      </p:sp>
      <p:sp>
        <p:nvSpPr>
          <p:cNvPr id="25" name="TextBox 24">
            <a:extLst>
              <a:ext uri="{FF2B5EF4-FFF2-40B4-BE49-F238E27FC236}">
                <a16:creationId xmlns:a16="http://schemas.microsoft.com/office/drawing/2014/main" id="{9A298122-8E6C-4EB9-BF92-EFD4D99387B7}"/>
              </a:ext>
            </a:extLst>
          </p:cNvPr>
          <p:cNvSpPr txBox="1"/>
          <p:nvPr/>
        </p:nvSpPr>
        <p:spPr>
          <a:xfrm>
            <a:off x="9297083" y="2835798"/>
            <a:ext cx="7839696" cy="369332"/>
          </a:xfrm>
          <a:prstGeom prst="rect">
            <a:avLst/>
          </a:prstGeom>
          <a:noFill/>
        </p:spPr>
        <p:txBody>
          <a:bodyPr wrap="square">
            <a:spAutoFit/>
          </a:bodyPr>
          <a:lstStyle/>
          <a:p>
            <a:pPr marL="342900" lvl="1" fontAlgn="base"/>
            <a:r>
              <a:rPr lang="ko-KR" altLang="en-US" dirty="0">
                <a:solidFill>
                  <a:srgbClr val="000000"/>
                </a:solidFill>
                <a:latin typeface="나눔바른고딕OTF" panose="020B0600000101010101"/>
                <a:ea typeface="나눔바른고딕OTF" panose="020B0600000101010101"/>
              </a:rPr>
              <a:t>역프리미엄 </a:t>
            </a:r>
            <a:r>
              <a:rPr lang="en-US" altLang="ko-KR" dirty="0">
                <a:solidFill>
                  <a:srgbClr val="000000"/>
                </a:solidFill>
                <a:latin typeface="나눔바른고딕OTF" panose="020B0600000101010101"/>
                <a:ea typeface="나눔바른고딕OTF" panose="020B0600000101010101"/>
              </a:rPr>
              <a:t>: </a:t>
            </a:r>
            <a:r>
              <a:rPr lang="ko-KR" altLang="en-US" dirty="0">
                <a:solidFill>
                  <a:srgbClr val="000000"/>
                </a:solidFill>
                <a:latin typeface="나눔바른고딕OTF" panose="020B0600000101010101"/>
                <a:ea typeface="나눔바른고딕OTF" panose="020B0600000101010101"/>
              </a:rPr>
              <a:t>마이너스 프리미엄에 따른 이익 및 손실 가능성 존재</a:t>
            </a:r>
            <a:endParaRPr lang="en-US" altLang="ko-KR" dirty="0">
              <a:solidFill>
                <a:srgbClr val="000000"/>
              </a:solidFill>
              <a:latin typeface="나눔바른고딕OTF" panose="020B0600000101010101"/>
              <a:ea typeface="나눔바른고딕OTF" panose="020B0600000101010101"/>
            </a:endParaRPr>
          </a:p>
        </p:txBody>
      </p:sp>
      <p:sp>
        <p:nvSpPr>
          <p:cNvPr id="26" name="TextBox 25">
            <a:extLst>
              <a:ext uri="{FF2B5EF4-FFF2-40B4-BE49-F238E27FC236}">
                <a16:creationId xmlns:a16="http://schemas.microsoft.com/office/drawing/2014/main" id="{43E29B6D-F88D-4222-A760-D66B26CE380C}"/>
              </a:ext>
            </a:extLst>
          </p:cNvPr>
          <p:cNvSpPr txBox="1"/>
          <p:nvPr/>
        </p:nvSpPr>
        <p:spPr>
          <a:xfrm>
            <a:off x="6108386" y="6384503"/>
            <a:ext cx="3019400" cy="369332"/>
          </a:xfrm>
          <a:prstGeom prst="rect">
            <a:avLst/>
          </a:prstGeom>
          <a:noFill/>
        </p:spPr>
        <p:txBody>
          <a:bodyPr wrap="square" rtlCol="0">
            <a:spAutoFit/>
          </a:bodyPr>
          <a:lstStyle/>
          <a:p>
            <a:r>
              <a:rPr lang="en-US" altLang="ko-KR" dirty="0"/>
              <a:t>U.S Dollar / KRW 1W</a:t>
            </a:r>
            <a:r>
              <a:rPr lang="ko-KR" altLang="en-US" dirty="0"/>
              <a:t> </a:t>
            </a:r>
            <a:r>
              <a:rPr lang="en-US" altLang="ko-KR" dirty="0"/>
              <a:t>chart</a:t>
            </a:r>
            <a:endParaRPr lang="ko-KR" altLang="en-US" dirty="0"/>
          </a:p>
        </p:txBody>
      </p:sp>
      <p:sp>
        <p:nvSpPr>
          <p:cNvPr id="27" name="TextBox 26">
            <a:extLst>
              <a:ext uri="{FF2B5EF4-FFF2-40B4-BE49-F238E27FC236}">
                <a16:creationId xmlns:a16="http://schemas.microsoft.com/office/drawing/2014/main" id="{01F5F23D-4F6A-4101-9A85-5707BB8025E5}"/>
              </a:ext>
            </a:extLst>
          </p:cNvPr>
          <p:cNvSpPr txBox="1"/>
          <p:nvPr/>
        </p:nvSpPr>
        <p:spPr>
          <a:xfrm>
            <a:off x="13248995" y="6384503"/>
            <a:ext cx="5165114" cy="369332"/>
          </a:xfrm>
          <a:prstGeom prst="rect">
            <a:avLst/>
          </a:prstGeom>
          <a:noFill/>
        </p:spPr>
        <p:txBody>
          <a:bodyPr wrap="square" rtlCol="0">
            <a:spAutoFit/>
          </a:bodyPr>
          <a:lstStyle/>
          <a:p>
            <a:r>
              <a:rPr lang="en-US" altLang="ko-KR" dirty="0"/>
              <a:t>Premium (Coinbase-Bithumb)</a:t>
            </a:r>
            <a:endParaRPr lang="ko-KR" altLang="en-US" dirty="0"/>
          </a:p>
        </p:txBody>
      </p:sp>
    </p:spTree>
    <p:extLst>
      <p:ext uri="{BB962C8B-B14F-4D97-AF65-F5344CB8AC3E}">
        <p14:creationId xmlns:p14="http://schemas.microsoft.com/office/powerpoint/2010/main" val="110184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b="0" i="0" u="none" strike="noStrike" dirty="0">
                <a:solidFill>
                  <a:schemeClr val="bg1">
                    <a:lumMod val="50000"/>
                  </a:schemeClr>
                </a:solidFill>
                <a:effectLst/>
                <a:latin typeface="Bahnschrift" panose="020B0502040204020203" pitchFamily="34" charset="0"/>
              </a:rPr>
              <a:t>Fixed Strategy : </a:t>
            </a:r>
            <a:r>
              <a:rPr lang="en-US" altLang="ko-KR" sz="1600" b="0" i="0" u="none" strike="noStrike" dirty="0">
                <a:solidFill>
                  <a:schemeClr val="bg1">
                    <a:lumMod val="50000"/>
                  </a:schemeClr>
                </a:solidFill>
                <a:effectLst/>
                <a:latin typeface="Bahnschrift" panose="020B0502040204020203" pitchFamily="34" charset="0"/>
              </a:rPr>
              <a:t>Pros &amp; Cons</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기획의도</a:t>
            </a:r>
            <a:endParaRPr lang="en-US" sz="4405" dirty="0">
              <a:solidFill>
                <a:srgbClr val="474747"/>
              </a:solidFill>
              <a:ea typeface="Source Han Sans KR Bold"/>
            </a:endParaRPr>
          </a:p>
        </p:txBody>
      </p:sp>
      <p:sp>
        <p:nvSpPr>
          <p:cNvPr id="17" name="TextBox 16">
            <a:extLst>
              <a:ext uri="{FF2B5EF4-FFF2-40B4-BE49-F238E27FC236}">
                <a16:creationId xmlns:a16="http://schemas.microsoft.com/office/drawing/2014/main" id="{8FEFE00A-CA96-4038-9EEE-A73E6271AD5D}"/>
              </a:ext>
            </a:extLst>
          </p:cNvPr>
          <p:cNvSpPr txBox="1"/>
          <p:nvPr/>
        </p:nvSpPr>
        <p:spPr>
          <a:xfrm>
            <a:off x="1592220" y="4532074"/>
            <a:ext cx="7170780" cy="2531783"/>
          </a:xfrm>
          <a:prstGeom prst="rect">
            <a:avLst/>
          </a:prstGeom>
          <a:noFill/>
        </p:spPr>
        <p:txBody>
          <a:bodyPr wrap="square">
            <a:spAutoFit/>
          </a:bodyPr>
          <a:lstStyle/>
          <a:p>
            <a:pPr marL="557213" lvl="1" indent="-214313" fontAlgn="base">
              <a:lnSpc>
                <a:spcPct val="150000"/>
              </a:lnSpc>
              <a:buFont typeface="Wingdings" panose="05000000000000000000" pitchFamily="2" charset="2"/>
              <a:buChar char="Ø"/>
            </a:pPr>
            <a:r>
              <a:rPr lang="en-US" altLang="ko-KR" dirty="0">
                <a:solidFill>
                  <a:srgbClr val="000000"/>
                </a:solidFill>
                <a:latin typeface="나눔바른고딕OTF" panose="020B0600000101010101"/>
                <a:ea typeface="나눔바른고딕OTF" panose="020B0600000101010101"/>
              </a:rPr>
              <a:t>Low Risk, Low Return </a:t>
            </a:r>
            <a:r>
              <a:rPr lang="ko-KR" altLang="en-US" dirty="0">
                <a:solidFill>
                  <a:srgbClr val="000000"/>
                </a:solidFill>
                <a:latin typeface="나눔바른고딕OTF" panose="020B0600000101010101"/>
                <a:ea typeface="나눔바른고딕OTF" panose="020B0600000101010101"/>
              </a:rPr>
              <a:t>로 인한 안전 투자형</a:t>
            </a:r>
          </a:p>
          <a:p>
            <a:pPr marL="557213" lvl="1" indent="-214313" fontAlgn="base">
              <a:lnSpc>
                <a:spcPct val="150000"/>
              </a:lnSpc>
              <a:buFont typeface="Wingdings" panose="05000000000000000000" pitchFamily="2" charset="2"/>
              <a:buChar char="Ø"/>
            </a:pPr>
            <a:r>
              <a:rPr lang="ko-KR" altLang="en-US" dirty="0">
                <a:solidFill>
                  <a:srgbClr val="000000"/>
                </a:solidFill>
                <a:latin typeface="나눔바른고딕OTF" panose="020B0600000101010101"/>
                <a:ea typeface="나눔바른고딕OTF" panose="020B0600000101010101"/>
              </a:rPr>
              <a:t>낮은 거래 횟수</a:t>
            </a:r>
          </a:p>
          <a:p>
            <a:pPr marL="557213" lvl="1" indent="-214313" fontAlgn="base">
              <a:lnSpc>
                <a:spcPct val="150000"/>
              </a:lnSpc>
              <a:buFont typeface="Wingdings" panose="05000000000000000000" pitchFamily="2" charset="2"/>
              <a:buChar char="Ø"/>
            </a:pPr>
            <a:r>
              <a:rPr lang="ko-KR" altLang="en-US" dirty="0">
                <a:solidFill>
                  <a:srgbClr val="000000"/>
                </a:solidFill>
                <a:latin typeface="나눔바른고딕OTF" panose="020B0600000101010101"/>
                <a:ea typeface="나눔바른고딕OTF" panose="020B0600000101010101"/>
              </a:rPr>
              <a:t>거래 체결 시간의 긴급성이 요구되지 않음</a:t>
            </a:r>
            <a:endParaRPr lang="en-US" altLang="ko-KR" dirty="0">
              <a:solidFill>
                <a:srgbClr val="000000"/>
              </a:solidFill>
              <a:latin typeface="나눔바른고딕OTF" panose="020B0600000101010101"/>
              <a:ea typeface="나눔바른고딕OTF" panose="020B0600000101010101"/>
            </a:endParaRPr>
          </a:p>
          <a:p>
            <a:pPr marL="557213" lvl="1" indent="-214313" fontAlgn="base">
              <a:lnSpc>
                <a:spcPct val="150000"/>
              </a:lnSpc>
              <a:buFont typeface="Wingdings" panose="05000000000000000000" pitchFamily="2" charset="2"/>
              <a:buChar char="Ø"/>
            </a:pPr>
            <a:r>
              <a:rPr lang="ko-KR" altLang="en-US" dirty="0">
                <a:solidFill>
                  <a:srgbClr val="000000"/>
                </a:solidFill>
                <a:latin typeface="나눔바른고딕OTF" panose="020B0600000101010101"/>
                <a:ea typeface="나눔바른고딕OTF" panose="020B0600000101010101"/>
              </a:rPr>
              <a:t>시장가 슬리피지 발생이 매우 낮은 편</a:t>
            </a:r>
          </a:p>
          <a:p>
            <a:pPr marL="557213" lvl="1" indent="-214313" fontAlgn="base">
              <a:lnSpc>
                <a:spcPct val="150000"/>
              </a:lnSpc>
              <a:buFont typeface="Wingdings" panose="05000000000000000000" pitchFamily="2" charset="2"/>
              <a:buChar char="Ø"/>
            </a:pPr>
            <a:r>
              <a:rPr lang="en-US" altLang="ko-KR" dirty="0">
                <a:solidFill>
                  <a:srgbClr val="000000"/>
                </a:solidFill>
                <a:latin typeface="나눔바른고딕OTF" panose="020B0600000101010101"/>
                <a:ea typeface="나눔바른고딕OTF" panose="020B0600000101010101"/>
              </a:rPr>
              <a:t>USDT</a:t>
            </a:r>
            <a:r>
              <a:rPr lang="ko-KR" altLang="en-US" dirty="0">
                <a:solidFill>
                  <a:srgbClr val="000000"/>
                </a:solidFill>
                <a:latin typeface="나눔바른고딕OTF" panose="020B0600000101010101"/>
                <a:ea typeface="나눔바른고딕OTF" panose="020B0600000101010101"/>
              </a:rPr>
              <a:t>는 암호화폐 시장의 기축통화 역할을 수행하며</a:t>
            </a:r>
            <a:r>
              <a:rPr lang="en-US" altLang="ko-KR" dirty="0">
                <a:solidFill>
                  <a:srgbClr val="000000"/>
                </a:solidFill>
                <a:latin typeface="나눔바른고딕OTF" panose="020B0600000101010101"/>
                <a:ea typeface="나눔바른고딕OTF" panose="020B0600000101010101"/>
              </a:rPr>
              <a:t>, </a:t>
            </a:r>
            <a:br>
              <a:rPr lang="en-US" altLang="ko-KR" dirty="0">
                <a:solidFill>
                  <a:srgbClr val="000000"/>
                </a:solidFill>
                <a:latin typeface="나눔바른고딕OTF" panose="020B0600000101010101"/>
                <a:ea typeface="나눔바른고딕OTF" panose="020B0600000101010101"/>
              </a:rPr>
            </a:br>
            <a:r>
              <a:rPr lang="ko-KR" altLang="en-US" dirty="0">
                <a:solidFill>
                  <a:srgbClr val="000000"/>
                </a:solidFill>
                <a:latin typeface="나눔바른고딕OTF" panose="020B0600000101010101"/>
                <a:ea typeface="나눔바른고딕OTF" panose="020B0600000101010101"/>
              </a:rPr>
              <a:t>높은 수요로 인해 매년 발행량이 증가하는 높은 안전성을 보임</a:t>
            </a:r>
            <a:endParaRPr lang="ko-KR" altLang="en-US" dirty="0">
              <a:latin typeface="나눔바른고딕OTF" panose="020B0600000101010101"/>
              <a:ea typeface="나눔바른고딕OTF" panose="020B0600000101010101"/>
            </a:endParaRPr>
          </a:p>
        </p:txBody>
      </p:sp>
      <p:sp>
        <p:nvSpPr>
          <p:cNvPr id="18" name="TextBox 17">
            <a:extLst>
              <a:ext uri="{FF2B5EF4-FFF2-40B4-BE49-F238E27FC236}">
                <a16:creationId xmlns:a16="http://schemas.microsoft.com/office/drawing/2014/main" id="{723A9CF2-592E-4304-8A25-5BBB0B66503F}"/>
              </a:ext>
            </a:extLst>
          </p:cNvPr>
          <p:cNvSpPr txBox="1"/>
          <p:nvPr/>
        </p:nvSpPr>
        <p:spPr>
          <a:xfrm>
            <a:off x="9737400" y="4586884"/>
            <a:ext cx="7636200" cy="1285288"/>
          </a:xfrm>
          <a:prstGeom prst="rect">
            <a:avLst/>
          </a:prstGeom>
          <a:noFill/>
        </p:spPr>
        <p:txBody>
          <a:bodyPr wrap="square">
            <a:spAutoFit/>
          </a:bodyPr>
          <a:lstStyle/>
          <a:p>
            <a:pPr marL="628650" lvl="1" indent="-285750" fontAlgn="base">
              <a:lnSpc>
                <a:spcPct val="150000"/>
              </a:lnSpc>
              <a:buFont typeface="Wingdings" panose="05000000000000000000" pitchFamily="2" charset="2"/>
              <a:buChar char="Ø"/>
            </a:pPr>
            <a:r>
              <a:rPr lang="en-US" altLang="ko-KR" dirty="0">
                <a:solidFill>
                  <a:srgbClr val="000000"/>
                </a:solidFill>
                <a:latin typeface="나눔바른고딕OTF" panose="020B0600000101010101"/>
                <a:ea typeface="나눔바른고딕OTF" panose="020B0600000101010101"/>
              </a:rPr>
              <a:t>Tether</a:t>
            </a:r>
            <a:r>
              <a:rPr lang="ko-KR" altLang="en-US" dirty="0">
                <a:solidFill>
                  <a:srgbClr val="000000"/>
                </a:solidFill>
                <a:latin typeface="나눔바른고딕OTF" panose="020B0600000101010101"/>
                <a:ea typeface="나눔바른고딕OTF" panose="020B0600000101010101"/>
              </a:rPr>
              <a:t>사</a:t>
            </a:r>
            <a:r>
              <a:rPr lang="en-US" altLang="ko-KR" dirty="0">
                <a:solidFill>
                  <a:srgbClr val="000000"/>
                </a:solidFill>
                <a:latin typeface="나눔바른고딕OTF" panose="020B0600000101010101"/>
                <a:ea typeface="나눔바른고딕OTF" panose="020B0600000101010101"/>
              </a:rPr>
              <a:t>(USDT </a:t>
            </a:r>
            <a:r>
              <a:rPr lang="ko-KR" altLang="en-US" dirty="0">
                <a:solidFill>
                  <a:srgbClr val="000000"/>
                </a:solidFill>
                <a:latin typeface="나눔바른고딕OTF" panose="020B0600000101010101"/>
                <a:ea typeface="나눔바른고딕OTF" panose="020B0600000101010101"/>
              </a:rPr>
              <a:t>발행처</a:t>
            </a:r>
            <a:r>
              <a:rPr lang="en-US" altLang="ko-KR" dirty="0">
                <a:solidFill>
                  <a:srgbClr val="000000"/>
                </a:solidFill>
                <a:latin typeface="나눔바른고딕OTF" panose="020B0600000101010101"/>
                <a:ea typeface="나눔바른고딕OTF" panose="020B0600000101010101"/>
              </a:rPr>
              <a:t>)</a:t>
            </a:r>
            <a:r>
              <a:rPr lang="ko-KR" altLang="en-US" dirty="0">
                <a:solidFill>
                  <a:srgbClr val="000000"/>
                </a:solidFill>
                <a:latin typeface="나눔바른고딕OTF" panose="020B0600000101010101"/>
                <a:ea typeface="나눔바른고딕OTF" panose="020B0600000101010101"/>
              </a:rPr>
              <a:t>의 불안정성</a:t>
            </a:r>
          </a:p>
          <a:p>
            <a:pPr marL="628650" lvl="1" indent="-285750" fontAlgn="base">
              <a:lnSpc>
                <a:spcPct val="150000"/>
              </a:lnSpc>
              <a:buFont typeface="Wingdings" panose="05000000000000000000" pitchFamily="2" charset="2"/>
              <a:buChar char="Ø"/>
            </a:pPr>
            <a:r>
              <a:rPr lang="ko-KR" altLang="en-US" dirty="0">
                <a:solidFill>
                  <a:srgbClr val="000000"/>
                </a:solidFill>
                <a:latin typeface="나눔바른고딕OTF" panose="020B0600000101010101"/>
                <a:ea typeface="나눔바른고딕OTF" panose="020B0600000101010101"/>
              </a:rPr>
              <a:t>미국의 암호화폐 산업 규제</a:t>
            </a:r>
          </a:p>
          <a:p>
            <a:pPr marL="628650" lvl="1" indent="-285750" fontAlgn="base">
              <a:lnSpc>
                <a:spcPct val="150000"/>
              </a:lnSpc>
              <a:buFont typeface="Wingdings" panose="05000000000000000000" pitchFamily="2" charset="2"/>
              <a:buChar char="Ø"/>
            </a:pPr>
            <a:r>
              <a:rPr lang="en-US" altLang="ko-KR" dirty="0">
                <a:solidFill>
                  <a:srgbClr val="000000"/>
                </a:solidFill>
                <a:latin typeface="나눔바른고딕OTF" panose="020B0600000101010101"/>
                <a:ea typeface="나눔바른고딕OTF" panose="020B0600000101010101"/>
              </a:rPr>
              <a:t>USDT </a:t>
            </a:r>
            <a:r>
              <a:rPr lang="ko-KR" altLang="en-US" dirty="0">
                <a:solidFill>
                  <a:srgbClr val="000000"/>
                </a:solidFill>
                <a:latin typeface="나눔바른고딕OTF" panose="020B0600000101010101"/>
                <a:ea typeface="나눔바른고딕OTF" panose="020B0600000101010101"/>
              </a:rPr>
              <a:t>의 영역 미규정 상태</a:t>
            </a:r>
            <a:r>
              <a:rPr lang="en-US" altLang="ko-KR" dirty="0">
                <a:solidFill>
                  <a:srgbClr val="000000"/>
                </a:solidFill>
                <a:latin typeface="나눔바른고딕OTF" panose="020B0600000101010101"/>
                <a:ea typeface="나눔바른고딕OTF" panose="020B0600000101010101"/>
              </a:rPr>
              <a:t>(</a:t>
            </a:r>
            <a:r>
              <a:rPr lang="ko-KR" altLang="en-US" dirty="0">
                <a:solidFill>
                  <a:srgbClr val="000000"/>
                </a:solidFill>
                <a:latin typeface="나눔바른고딕OTF" panose="020B0600000101010101"/>
                <a:ea typeface="나눔바른고딕OTF" panose="020B0600000101010101"/>
              </a:rPr>
              <a:t>상품</a:t>
            </a:r>
            <a:r>
              <a:rPr lang="en-US" altLang="ko-KR" dirty="0">
                <a:solidFill>
                  <a:srgbClr val="000000"/>
                </a:solidFill>
                <a:latin typeface="나눔바른고딕OTF" panose="020B0600000101010101"/>
                <a:ea typeface="나눔바른고딕OTF" panose="020B0600000101010101"/>
              </a:rPr>
              <a:t>(Commodity) vs </a:t>
            </a:r>
            <a:r>
              <a:rPr lang="ko-KR" altLang="en-US" dirty="0">
                <a:solidFill>
                  <a:srgbClr val="000000"/>
                </a:solidFill>
                <a:latin typeface="나눔바른고딕OTF" panose="020B0600000101010101"/>
                <a:ea typeface="나눔바른고딕OTF" panose="020B0600000101010101"/>
              </a:rPr>
              <a:t>증권</a:t>
            </a:r>
            <a:r>
              <a:rPr lang="en-US" altLang="ko-KR" dirty="0">
                <a:solidFill>
                  <a:srgbClr val="000000"/>
                </a:solidFill>
                <a:latin typeface="나눔바른고딕OTF" panose="020B0600000101010101"/>
                <a:ea typeface="나눔바른고딕OTF" panose="020B0600000101010101"/>
              </a:rPr>
              <a:t>(Security))</a:t>
            </a:r>
          </a:p>
        </p:txBody>
      </p:sp>
      <p:sp>
        <p:nvSpPr>
          <p:cNvPr id="23" name="Freeform 32">
            <a:extLst>
              <a:ext uri="{FF2B5EF4-FFF2-40B4-BE49-F238E27FC236}">
                <a16:creationId xmlns:a16="http://schemas.microsoft.com/office/drawing/2014/main" id="{7B954DE3-E481-4511-8E3D-00610C49A4F7}"/>
              </a:ext>
            </a:extLst>
          </p:cNvPr>
          <p:cNvSpPr/>
          <p:nvPr/>
        </p:nvSpPr>
        <p:spPr>
          <a:xfrm>
            <a:off x="2066818" y="2768814"/>
            <a:ext cx="1373352" cy="131943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4" name="Freeform 32">
            <a:extLst>
              <a:ext uri="{FF2B5EF4-FFF2-40B4-BE49-F238E27FC236}">
                <a16:creationId xmlns:a16="http://schemas.microsoft.com/office/drawing/2014/main" id="{F1A23248-84A3-49A2-8AA4-0894E9ED5189}"/>
              </a:ext>
            </a:extLst>
          </p:cNvPr>
          <p:cNvSpPr/>
          <p:nvPr/>
        </p:nvSpPr>
        <p:spPr>
          <a:xfrm rot="10800000">
            <a:off x="14853050" y="3014982"/>
            <a:ext cx="1373352" cy="131943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32726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15539726" y="680121"/>
            <a:ext cx="583652" cy="348579"/>
          </a:xfrm>
          <a:prstGeom prst="rect">
            <a:avLst/>
          </a:prstGeom>
        </p:spPr>
        <p:txBody>
          <a:bodyPr lIns="0" tIns="0" rIns="0" bIns="0" rtlCol="0" anchor="t">
            <a:spAutoFit/>
          </a:bodyPr>
          <a:lstStyle/>
          <a:p>
            <a:pPr algn="ctr">
              <a:lnSpc>
                <a:spcPts val="2837"/>
              </a:lnSpc>
            </a:pPr>
            <a:r>
              <a:rPr lang="en-US" sz="2026" spc="2" dirty="0">
                <a:solidFill>
                  <a:srgbClr val="F9FAFD"/>
                </a:solidFill>
                <a:latin typeface="Nanum Square Bold"/>
              </a:rPr>
              <a:t>01</a:t>
            </a:r>
          </a:p>
        </p:txBody>
      </p:sp>
      <p:sp>
        <p:nvSpPr>
          <p:cNvPr id="13" name="직사각형 12">
            <a:extLst>
              <a:ext uri="{FF2B5EF4-FFF2-40B4-BE49-F238E27FC236}">
                <a16:creationId xmlns:a16="http://schemas.microsoft.com/office/drawing/2014/main" id="{152FADD6-A41E-4BE7-B7D0-4107EDEA1695}"/>
              </a:ext>
            </a:extLst>
          </p:cNvPr>
          <p:cNvSpPr/>
          <p:nvPr/>
        </p:nvSpPr>
        <p:spPr>
          <a:xfrm>
            <a:off x="487021" y="452742"/>
            <a:ext cx="271286" cy="946511"/>
          </a:xfrm>
          <a:prstGeom prst="rect">
            <a:avLst/>
          </a:prstGeom>
          <a:solidFill>
            <a:srgbClr val="4E9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5946889D-7C89-4A75-AED1-CEEBD4D80A37}"/>
              </a:ext>
            </a:extLst>
          </p:cNvPr>
          <p:cNvSpPr/>
          <p:nvPr/>
        </p:nvSpPr>
        <p:spPr>
          <a:xfrm>
            <a:off x="817355" y="452742"/>
            <a:ext cx="271286" cy="946511"/>
          </a:xfrm>
          <a:prstGeom prst="rect">
            <a:avLst/>
          </a:prstGeom>
          <a:solidFill>
            <a:srgbClr val="1B6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4C78636E-63A9-4808-8327-523899314781}"/>
              </a:ext>
            </a:extLst>
          </p:cNvPr>
          <p:cNvSpPr txBox="1"/>
          <p:nvPr/>
        </p:nvSpPr>
        <p:spPr>
          <a:xfrm>
            <a:off x="1223201" y="1045770"/>
            <a:ext cx="4572000" cy="400110"/>
          </a:xfrm>
          <a:prstGeom prst="rect">
            <a:avLst/>
          </a:prstGeom>
          <a:noFill/>
        </p:spPr>
        <p:txBody>
          <a:bodyPr wrap="square">
            <a:spAutoFit/>
          </a:bodyPr>
          <a:lstStyle/>
          <a:p>
            <a:r>
              <a:rPr lang="en-US" altLang="ko-KR" sz="2000" dirty="0">
                <a:solidFill>
                  <a:schemeClr val="bg1">
                    <a:lumMod val="50000"/>
                  </a:schemeClr>
                </a:solidFill>
                <a:latin typeface="Bahnschrift" panose="020B0502040204020203" pitchFamily="34" charset="0"/>
              </a:rPr>
              <a:t>Add</a:t>
            </a:r>
            <a:r>
              <a:rPr lang="ko-KR" altLang="en-US" sz="2000" dirty="0">
                <a:solidFill>
                  <a:schemeClr val="bg1">
                    <a:lumMod val="50000"/>
                  </a:schemeClr>
                </a:solidFill>
                <a:latin typeface="Bahnschrift" panose="020B0502040204020203" pitchFamily="34" charset="0"/>
              </a:rPr>
              <a:t> </a:t>
            </a:r>
            <a:r>
              <a:rPr lang="en-US" altLang="ko-KR" sz="2000" dirty="0">
                <a:solidFill>
                  <a:schemeClr val="bg1">
                    <a:lumMod val="50000"/>
                  </a:schemeClr>
                </a:solidFill>
                <a:latin typeface="Bahnschrift" panose="020B0502040204020203" pitchFamily="34" charset="0"/>
              </a:rPr>
              <a:t>Features </a:t>
            </a:r>
            <a:r>
              <a:rPr lang="en-US" altLang="ko-KR" sz="2000" b="0" i="0" u="none" strike="noStrike" dirty="0">
                <a:solidFill>
                  <a:schemeClr val="bg1">
                    <a:lumMod val="50000"/>
                  </a:schemeClr>
                </a:solidFill>
                <a:effectLst/>
                <a:latin typeface="Bahnschrift" panose="020B0502040204020203" pitchFamily="34" charset="0"/>
              </a:rPr>
              <a:t>: </a:t>
            </a:r>
            <a:r>
              <a:rPr lang="en-US" altLang="ko-KR" sz="1600" dirty="0">
                <a:solidFill>
                  <a:schemeClr val="bg1">
                    <a:lumMod val="50000"/>
                  </a:schemeClr>
                </a:solidFill>
                <a:latin typeface="Bahnschrift" panose="020B0502040204020203" pitchFamily="34" charset="0"/>
              </a:rPr>
              <a:t>Hedge Mode</a:t>
            </a:r>
            <a:endParaRPr lang="ko-KR" altLang="en-US" sz="1600" dirty="0">
              <a:solidFill>
                <a:schemeClr val="bg1">
                  <a:lumMod val="50000"/>
                </a:schemeClr>
              </a:solidFill>
              <a:latin typeface="Bahnschrift" panose="020B0502040204020203" pitchFamily="34" charset="0"/>
            </a:endParaRPr>
          </a:p>
        </p:txBody>
      </p:sp>
      <p:sp>
        <p:nvSpPr>
          <p:cNvPr id="16" name="TextBox 21">
            <a:extLst>
              <a:ext uri="{FF2B5EF4-FFF2-40B4-BE49-F238E27FC236}">
                <a16:creationId xmlns:a16="http://schemas.microsoft.com/office/drawing/2014/main" id="{944B8ABE-35BE-4CE6-BB54-F079CC83E96B}"/>
              </a:ext>
            </a:extLst>
          </p:cNvPr>
          <p:cNvSpPr txBox="1"/>
          <p:nvPr/>
        </p:nvSpPr>
        <p:spPr>
          <a:xfrm>
            <a:off x="1272897" y="340181"/>
            <a:ext cx="3527704" cy="745345"/>
          </a:xfrm>
          <a:prstGeom prst="rect">
            <a:avLst/>
          </a:prstGeom>
        </p:spPr>
        <p:txBody>
          <a:bodyPr wrap="square" lIns="0" tIns="0" rIns="0" bIns="0" rtlCol="0" anchor="t">
            <a:spAutoFit/>
          </a:bodyPr>
          <a:lstStyle/>
          <a:p>
            <a:pPr>
              <a:lnSpc>
                <a:spcPts val="6167"/>
              </a:lnSpc>
              <a:spcBef>
                <a:spcPct val="0"/>
              </a:spcBef>
            </a:pPr>
            <a:r>
              <a:rPr lang="ko-KR" altLang="en-US" sz="4405" dirty="0">
                <a:solidFill>
                  <a:srgbClr val="474747"/>
                </a:solidFill>
                <a:ea typeface="Source Han Sans KR Bold"/>
              </a:rPr>
              <a:t>서비스 소개</a:t>
            </a:r>
            <a:endParaRPr lang="en-US" sz="4405" dirty="0">
              <a:solidFill>
                <a:srgbClr val="474747"/>
              </a:solidFill>
              <a:ea typeface="Source Han Sans KR Bold"/>
            </a:endParaRPr>
          </a:p>
        </p:txBody>
      </p:sp>
      <p:sp>
        <p:nvSpPr>
          <p:cNvPr id="7" name="Rectangle 7">
            <a:extLst>
              <a:ext uri="{FF2B5EF4-FFF2-40B4-BE49-F238E27FC236}">
                <a16:creationId xmlns:a16="http://schemas.microsoft.com/office/drawing/2014/main" id="{21CE13E4-59C2-4B2F-BF14-9CFEEA3BB419}"/>
              </a:ext>
            </a:extLst>
          </p:cNvPr>
          <p:cNvSpPr/>
          <p:nvPr/>
        </p:nvSpPr>
        <p:spPr>
          <a:xfrm>
            <a:off x="4026202" y="2376228"/>
            <a:ext cx="4217280" cy="4293439"/>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92D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latin typeface="나눔바른고딕OTF"/>
            </a:endParaRPr>
          </a:p>
        </p:txBody>
      </p:sp>
      <p:sp>
        <p:nvSpPr>
          <p:cNvPr id="8" name="Rectangle 15">
            <a:extLst>
              <a:ext uri="{FF2B5EF4-FFF2-40B4-BE49-F238E27FC236}">
                <a16:creationId xmlns:a16="http://schemas.microsoft.com/office/drawing/2014/main" id="{42350CDD-2BEF-49C8-A13C-A16D18458220}"/>
              </a:ext>
            </a:extLst>
          </p:cNvPr>
          <p:cNvSpPr/>
          <p:nvPr/>
        </p:nvSpPr>
        <p:spPr>
          <a:xfrm rot="5400000">
            <a:off x="10099376" y="2507245"/>
            <a:ext cx="4107558" cy="4217285"/>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TextBox 8">
            <a:extLst>
              <a:ext uri="{FF2B5EF4-FFF2-40B4-BE49-F238E27FC236}">
                <a16:creationId xmlns:a16="http://schemas.microsoft.com/office/drawing/2014/main" id="{80B6EB30-85FD-43DA-84AF-10BE0D12C8C1}"/>
              </a:ext>
            </a:extLst>
          </p:cNvPr>
          <p:cNvSpPr txBox="1"/>
          <p:nvPr/>
        </p:nvSpPr>
        <p:spPr>
          <a:xfrm>
            <a:off x="4189156" y="8476941"/>
            <a:ext cx="10820400" cy="4001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000" dirty="0">
                <a:solidFill>
                  <a:srgbClr val="24292F"/>
                </a:solidFill>
                <a:latin typeface="나눔바른고딕OTF"/>
              </a:rPr>
              <a:t>양방향 포지션 </a:t>
            </a:r>
            <a:r>
              <a:rPr lang="en-US" altLang="ko-KR" sz="2000" dirty="0">
                <a:solidFill>
                  <a:srgbClr val="24292F"/>
                </a:solidFill>
                <a:latin typeface="나눔바른고딕OTF"/>
              </a:rPr>
              <a:t>: </a:t>
            </a:r>
            <a:r>
              <a:rPr lang="ko-KR" altLang="en-US" sz="2000" dirty="0">
                <a:solidFill>
                  <a:srgbClr val="24292F"/>
                </a:solidFill>
                <a:latin typeface="나눔바른고딕OTF"/>
              </a:rPr>
              <a:t>국내 메이저 거래소에서 지원하지 않는 추가 기능</a:t>
            </a:r>
            <a:endParaRPr lang="en-US" altLang="ko-KR" sz="2000" dirty="0">
              <a:solidFill>
                <a:srgbClr val="000000"/>
              </a:solidFill>
              <a:latin typeface="나눔바른고딕OTF"/>
            </a:endParaRPr>
          </a:p>
        </p:txBody>
      </p:sp>
    </p:spTree>
    <p:extLst>
      <p:ext uri="{BB962C8B-B14F-4D97-AF65-F5344CB8AC3E}">
        <p14:creationId xmlns:p14="http://schemas.microsoft.com/office/powerpoint/2010/main" val="3364154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TotalTime>
  <Words>1188</Words>
  <Application>Microsoft Office PowerPoint</Application>
  <PresentationFormat>사용자 지정</PresentationFormat>
  <Paragraphs>420</Paragraphs>
  <Slides>49</Slides>
  <Notes>9</Notes>
  <HiddenSlides>0</HiddenSlides>
  <MMClips>0</MMClips>
  <ScaleCrop>false</ScaleCrop>
  <HeadingPairs>
    <vt:vector size="6" baseType="variant">
      <vt:variant>
        <vt:lpstr>사용한 글꼴</vt:lpstr>
      </vt:variant>
      <vt:variant>
        <vt:i4>18</vt:i4>
      </vt:variant>
      <vt:variant>
        <vt:lpstr>테마</vt:lpstr>
      </vt:variant>
      <vt:variant>
        <vt:i4>1</vt:i4>
      </vt:variant>
      <vt:variant>
        <vt:lpstr>슬라이드 제목</vt:lpstr>
      </vt:variant>
      <vt:variant>
        <vt:i4>49</vt:i4>
      </vt:variant>
    </vt:vector>
  </HeadingPairs>
  <TitlesOfParts>
    <vt:vector size="68" baseType="lpstr">
      <vt:lpstr>Bahnschrift</vt:lpstr>
      <vt:lpstr>Wingdings</vt:lpstr>
      <vt:lpstr>용이고딕-레귤러 Bold</vt:lpstr>
      <vt:lpstr>맑은 고딕</vt:lpstr>
      <vt:lpstr>Public Sans</vt:lpstr>
      <vt:lpstr>Calibri</vt:lpstr>
      <vt:lpstr>Noto Sans CJK KR Black</vt:lpstr>
      <vt:lpstr>나눔바른고딕OTF</vt:lpstr>
      <vt:lpstr>Source Han Sans KR Bold</vt:lpstr>
      <vt:lpstr>Arita Dotum Medium</vt:lpstr>
      <vt:lpstr>Nanum Square Bold</vt:lpstr>
      <vt:lpstr>Arita Dotum Light</vt:lpstr>
      <vt:lpstr>Arita Dotum Semi-Bold</vt:lpstr>
      <vt:lpstr>Arita Dotum Bold</vt:lpstr>
      <vt:lpstr>Arial</vt:lpstr>
      <vt:lpstr>Nanum Gothic Bold</vt:lpstr>
      <vt:lpstr>Source Han Sans KR Medium</vt:lpstr>
      <vt:lpstr>Aileron Ultra-Bold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네이비 깔끔한 프로젝트 프리젠테이션</dc:title>
  <dc:creator>student00</dc:creator>
  <cp:lastModifiedBy>student00</cp:lastModifiedBy>
  <cp:revision>60</cp:revision>
  <dcterms:created xsi:type="dcterms:W3CDTF">2006-08-16T00:00:00Z</dcterms:created>
  <dcterms:modified xsi:type="dcterms:W3CDTF">2024-03-22T01:20:54Z</dcterms:modified>
  <dc:identifier>DAF_7nAX5Pw</dc:identifier>
</cp:coreProperties>
</file>